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0"/>
  </p:notesMasterIdLst>
  <p:handoutMasterIdLst>
    <p:handoutMasterId r:id="rId61"/>
  </p:handoutMasterIdLst>
  <p:sldIdLst>
    <p:sldId id="868" r:id="rId2"/>
    <p:sldId id="871" r:id="rId3"/>
    <p:sldId id="885" r:id="rId4"/>
    <p:sldId id="886" r:id="rId5"/>
    <p:sldId id="884" r:id="rId6"/>
    <p:sldId id="887" r:id="rId7"/>
    <p:sldId id="888" r:id="rId8"/>
    <p:sldId id="889" r:id="rId9"/>
    <p:sldId id="891" r:id="rId10"/>
    <p:sldId id="892" r:id="rId11"/>
    <p:sldId id="893" r:id="rId12"/>
    <p:sldId id="894" r:id="rId13"/>
    <p:sldId id="895" r:id="rId14"/>
    <p:sldId id="896" r:id="rId15"/>
    <p:sldId id="897" r:id="rId16"/>
    <p:sldId id="898" r:id="rId17"/>
    <p:sldId id="899" r:id="rId18"/>
    <p:sldId id="900" r:id="rId19"/>
    <p:sldId id="901" r:id="rId20"/>
    <p:sldId id="902" r:id="rId21"/>
    <p:sldId id="903" r:id="rId22"/>
    <p:sldId id="904" r:id="rId23"/>
    <p:sldId id="905" r:id="rId24"/>
    <p:sldId id="906" r:id="rId25"/>
    <p:sldId id="907" r:id="rId26"/>
    <p:sldId id="908" r:id="rId27"/>
    <p:sldId id="909" r:id="rId28"/>
    <p:sldId id="872" r:id="rId29"/>
    <p:sldId id="883" r:id="rId30"/>
    <p:sldId id="882" r:id="rId31"/>
    <p:sldId id="878" r:id="rId32"/>
    <p:sldId id="881" r:id="rId33"/>
    <p:sldId id="873" r:id="rId34"/>
    <p:sldId id="874" r:id="rId35"/>
    <p:sldId id="876" r:id="rId36"/>
    <p:sldId id="875" r:id="rId37"/>
    <p:sldId id="877" r:id="rId38"/>
    <p:sldId id="869" r:id="rId39"/>
    <p:sldId id="870" r:id="rId40"/>
    <p:sldId id="826" r:id="rId41"/>
    <p:sldId id="867" r:id="rId42"/>
    <p:sldId id="853" r:id="rId43"/>
    <p:sldId id="854" r:id="rId44"/>
    <p:sldId id="879" r:id="rId45"/>
    <p:sldId id="880" r:id="rId46"/>
    <p:sldId id="855" r:id="rId47"/>
    <p:sldId id="857" r:id="rId48"/>
    <p:sldId id="856" r:id="rId49"/>
    <p:sldId id="858" r:id="rId50"/>
    <p:sldId id="859" r:id="rId51"/>
    <p:sldId id="860" r:id="rId52"/>
    <p:sldId id="861" r:id="rId53"/>
    <p:sldId id="862" r:id="rId54"/>
    <p:sldId id="863" r:id="rId55"/>
    <p:sldId id="864" r:id="rId56"/>
    <p:sldId id="865" r:id="rId57"/>
    <p:sldId id="866" r:id="rId58"/>
    <p:sldId id="59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ldId id="868"/>
            <p14:sldId id="871"/>
            <p14:sldId id="885"/>
            <p14:sldId id="886"/>
            <p14:sldId id="884"/>
            <p14:sldId id="887"/>
            <p14:sldId id="888"/>
            <p14:sldId id="889"/>
            <p14:sldId id="891"/>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872"/>
            <p14:sldId id="883"/>
            <p14:sldId id="882"/>
            <p14:sldId id="878"/>
            <p14:sldId id="881"/>
            <p14:sldId id="873"/>
            <p14:sldId id="874"/>
            <p14:sldId id="876"/>
            <p14:sldId id="875"/>
            <p14:sldId id="877"/>
            <p14:sldId id="869"/>
            <p14:sldId id="870"/>
            <p14:sldId id="826"/>
            <p14:sldId id="867"/>
            <p14:sldId id="853"/>
            <p14:sldId id="854"/>
            <p14:sldId id="879"/>
            <p14:sldId id="880"/>
            <p14:sldId id="855"/>
            <p14:sldId id="857"/>
            <p14:sldId id="856"/>
            <p14:sldId id="858"/>
            <p14:sldId id="859"/>
            <p14:sldId id="860"/>
            <p14:sldId id="861"/>
            <p14:sldId id="862"/>
            <p14:sldId id="863"/>
            <p14:sldId id="864"/>
            <p14:sldId id="865"/>
            <p14:sldId id="866"/>
          </p14:sldIdLst>
        </p14:section>
        <p14:section name="Micado-Optimizer-Test" id="{A6070C13-4E6C-4DB2-B14E-35A00B10BF4F}">
          <p14:sldIdLst>
            <p14:sldId id="59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pds" initials="l" lastIdx="1" clrIdx="0">
    <p:extLst>
      <p:ext uri="{19B8F6BF-5375-455C-9EA6-DF929625EA0E}">
        <p15:presenceInfo xmlns:p15="http://schemas.microsoft.com/office/powerpoint/2012/main" userId="lp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115"/>
    <a:srgbClr val="00CCFF"/>
    <a:srgbClr val="67A93B"/>
    <a:srgbClr val="67A83A"/>
    <a:srgbClr val="009644"/>
    <a:srgbClr val="FC964A"/>
    <a:srgbClr val="FDAC48"/>
    <a:srgbClr val="D6A300"/>
    <a:srgbClr val="E6AF00"/>
    <a:srgbClr val="AA02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7" autoAdjust="0"/>
    <p:restoredTop sz="94249" autoAdjust="0"/>
  </p:normalViewPr>
  <p:slideViewPr>
    <p:cSldViewPr snapToGrid="0">
      <p:cViewPr varScale="1">
        <p:scale>
          <a:sx n="72" d="100"/>
          <a:sy n="72" d="100"/>
        </p:scale>
        <p:origin x="90"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3/29/2022</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3/29/2022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a:t>
            </a:fld>
            <a:endParaRPr lang="hu-HU" dirty="0"/>
          </a:p>
        </p:txBody>
      </p:sp>
    </p:spTree>
    <p:extLst>
      <p:ext uri="{BB962C8B-B14F-4D97-AF65-F5344CB8AC3E}">
        <p14:creationId xmlns:p14="http://schemas.microsoft.com/office/powerpoint/2010/main" val="793799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1701503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1634583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3231494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533747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1962236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2285212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2327129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299413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803970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2907874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1468468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2872218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179717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395143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1121540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1066755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422403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2973246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2296637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3420726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3148551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2668076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1085502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1451356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32</a:t>
            </a:fld>
            <a:endParaRPr lang="hu-HU" dirty="0"/>
          </a:p>
        </p:txBody>
      </p:sp>
    </p:spTree>
    <p:extLst>
      <p:ext uri="{BB962C8B-B14F-4D97-AF65-F5344CB8AC3E}">
        <p14:creationId xmlns:p14="http://schemas.microsoft.com/office/powerpoint/2010/main" val="971636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33</a:t>
            </a:fld>
            <a:endParaRPr lang="hu-HU" dirty="0"/>
          </a:p>
        </p:txBody>
      </p:sp>
    </p:spTree>
    <p:extLst>
      <p:ext uri="{BB962C8B-B14F-4D97-AF65-F5344CB8AC3E}">
        <p14:creationId xmlns:p14="http://schemas.microsoft.com/office/powerpoint/2010/main" val="1647641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34</a:t>
            </a:fld>
            <a:endParaRPr lang="hu-HU" dirty="0"/>
          </a:p>
        </p:txBody>
      </p:sp>
    </p:spTree>
    <p:extLst>
      <p:ext uri="{BB962C8B-B14F-4D97-AF65-F5344CB8AC3E}">
        <p14:creationId xmlns:p14="http://schemas.microsoft.com/office/powerpoint/2010/main" val="36970025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35</a:t>
            </a:fld>
            <a:endParaRPr lang="hu-HU" dirty="0"/>
          </a:p>
        </p:txBody>
      </p:sp>
    </p:spTree>
    <p:extLst>
      <p:ext uri="{BB962C8B-B14F-4D97-AF65-F5344CB8AC3E}">
        <p14:creationId xmlns:p14="http://schemas.microsoft.com/office/powerpoint/2010/main" val="2533173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36</a:t>
            </a:fld>
            <a:endParaRPr lang="hu-HU" dirty="0"/>
          </a:p>
        </p:txBody>
      </p:sp>
    </p:spTree>
    <p:extLst>
      <p:ext uri="{BB962C8B-B14F-4D97-AF65-F5344CB8AC3E}">
        <p14:creationId xmlns:p14="http://schemas.microsoft.com/office/powerpoint/2010/main" val="41506202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37</a:t>
            </a:fld>
            <a:endParaRPr lang="hu-HU" dirty="0"/>
          </a:p>
        </p:txBody>
      </p:sp>
    </p:spTree>
    <p:extLst>
      <p:ext uri="{BB962C8B-B14F-4D97-AF65-F5344CB8AC3E}">
        <p14:creationId xmlns:p14="http://schemas.microsoft.com/office/powerpoint/2010/main" val="2170993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38</a:t>
            </a:fld>
            <a:endParaRPr lang="hu-HU" dirty="0"/>
          </a:p>
        </p:txBody>
      </p:sp>
    </p:spTree>
    <p:extLst>
      <p:ext uri="{BB962C8B-B14F-4D97-AF65-F5344CB8AC3E}">
        <p14:creationId xmlns:p14="http://schemas.microsoft.com/office/powerpoint/2010/main" val="4003311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39</a:t>
            </a:fld>
            <a:endParaRPr lang="hu-HU" dirty="0"/>
          </a:p>
        </p:txBody>
      </p:sp>
    </p:spTree>
    <p:extLst>
      <p:ext uri="{BB962C8B-B14F-4D97-AF65-F5344CB8AC3E}">
        <p14:creationId xmlns:p14="http://schemas.microsoft.com/office/powerpoint/2010/main" val="2887280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448669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40</a:t>
            </a:fld>
            <a:endParaRPr lang="hu-HU" dirty="0"/>
          </a:p>
        </p:txBody>
      </p:sp>
    </p:spTree>
    <p:extLst>
      <p:ext uri="{BB962C8B-B14F-4D97-AF65-F5344CB8AC3E}">
        <p14:creationId xmlns:p14="http://schemas.microsoft.com/office/powerpoint/2010/main" val="242820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41</a:t>
            </a:fld>
            <a:endParaRPr lang="hu-HU" dirty="0"/>
          </a:p>
        </p:txBody>
      </p:sp>
    </p:spTree>
    <p:extLst>
      <p:ext uri="{BB962C8B-B14F-4D97-AF65-F5344CB8AC3E}">
        <p14:creationId xmlns:p14="http://schemas.microsoft.com/office/powerpoint/2010/main" val="753555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42</a:t>
            </a:fld>
            <a:endParaRPr lang="hu-HU" dirty="0"/>
          </a:p>
        </p:txBody>
      </p:sp>
    </p:spTree>
    <p:extLst>
      <p:ext uri="{BB962C8B-B14F-4D97-AF65-F5344CB8AC3E}">
        <p14:creationId xmlns:p14="http://schemas.microsoft.com/office/powerpoint/2010/main" val="2709703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43</a:t>
            </a:fld>
            <a:endParaRPr lang="hu-HU" dirty="0"/>
          </a:p>
        </p:txBody>
      </p:sp>
    </p:spTree>
    <p:extLst>
      <p:ext uri="{BB962C8B-B14F-4D97-AF65-F5344CB8AC3E}">
        <p14:creationId xmlns:p14="http://schemas.microsoft.com/office/powerpoint/2010/main" val="25786948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44</a:t>
            </a:fld>
            <a:endParaRPr lang="hu-HU" dirty="0"/>
          </a:p>
        </p:txBody>
      </p:sp>
    </p:spTree>
    <p:extLst>
      <p:ext uri="{BB962C8B-B14F-4D97-AF65-F5344CB8AC3E}">
        <p14:creationId xmlns:p14="http://schemas.microsoft.com/office/powerpoint/2010/main" val="1102662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45</a:t>
            </a:fld>
            <a:endParaRPr lang="hu-HU" dirty="0"/>
          </a:p>
        </p:txBody>
      </p:sp>
    </p:spTree>
    <p:extLst>
      <p:ext uri="{BB962C8B-B14F-4D97-AF65-F5344CB8AC3E}">
        <p14:creationId xmlns:p14="http://schemas.microsoft.com/office/powerpoint/2010/main" val="20539244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46</a:t>
            </a:fld>
            <a:endParaRPr lang="hu-HU" dirty="0"/>
          </a:p>
        </p:txBody>
      </p:sp>
    </p:spTree>
    <p:extLst>
      <p:ext uri="{BB962C8B-B14F-4D97-AF65-F5344CB8AC3E}">
        <p14:creationId xmlns:p14="http://schemas.microsoft.com/office/powerpoint/2010/main" val="41253744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47</a:t>
            </a:fld>
            <a:endParaRPr lang="hu-HU" dirty="0"/>
          </a:p>
        </p:txBody>
      </p:sp>
    </p:spTree>
    <p:extLst>
      <p:ext uri="{BB962C8B-B14F-4D97-AF65-F5344CB8AC3E}">
        <p14:creationId xmlns:p14="http://schemas.microsoft.com/office/powerpoint/2010/main" val="36229883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48</a:t>
            </a:fld>
            <a:endParaRPr lang="hu-HU" dirty="0"/>
          </a:p>
        </p:txBody>
      </p:sp>
    </p:spTree>
    <p:extLst>
      <p:ext uri="{BB962C8B-B14F-4D97-AF65-F5344CB8AC3E}">
        <p14:creationId xmlns:p14="http://schemas.microsoft.com/office/powerpoint/2010/main" val="6758269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49</a:t>
            </a:fld>
            <a:endParaRPr lang="hu-HU" dirty="0"/>
          </a:p>
        </p:txBody>
      </p:sp>
    </p:spTree>
    <p:extLst>
      <p:ext uri="{BB962C8B-B14F-4D97-AF65-F5344CB8AC3E}">
        <p14:creationId xmlns:p14="http://schemas.microsoft.com/office/powerpoint/2010/main" val="1659332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31177955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50</a:t>
            </a:fld>
            <a:endParaRPr lang="hu-HU" dirty="0"/>
          </a:p>
        </p:txBody>
      </p:sp>
    </p:spTree>
    <p:extLst>
      <p:ext uri="{BB962C8B-B14F-4D97-AF65-F5344CB8AC3E}">
        <p14:creationId xmlns:p14="http://schemas.microsoft.com/office/powerpoint/2010/main" val="9821718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51</a:t>
            </a:fld>
            <a:endParaRPr lang="hu-HU" dirty="0"/>
          </a:p>
        </p:txBody>
      </p:sp>
    </p:spTree>
    <p:extLst>
      <p:ext uri="{BB962C8B-B14F-4D97-AF65-F5344CB8AC3E}">
        <p14:creationId xmlns:p14="http://schemas.microsoft.com/office/powerpoint/2010/main" val="30010393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52</a:t>
            </a:fld>
            <a:endParaRPr lang="hu-HU" dirty="0"/>
          </a:p>
        </p:txBody>
      </p:sp>
    </p:spTree>
    <p:extLst>
      <p:ext uri="{BB962C8B-B14F-4D97-AF65-F5344CB8AC3E}">
        <p14:creationId xmlns:p14="http://schemas.microsoft.com/office/powerpoint/2010/main" val="38676023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53</a:t>
            </a:fld>
            <a:endParaRPr lang="hu-HU" dirty="0"/>
          </a:p>
        </p:txBody>
      </p:sp>
    </p:spTree>
    <p:extLst>
      <p:ext uri="{BB962C8B-B14F-4D97-AF65-F5344CB8AC3E}">
        <p14:creationId xmlns:p14="http://schemas.microsoft.com/office/powerpoint/2010/main" val="2413802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54</a:t>
            </a:fld>
            <a:endParaRPr lang="hu-HU" dirty="0"/>
          </a:p>
        </p:txBody>
      </p:sp>
    </p:spTree>
    <p:extLst>
      <p:ext uri="{BB962C8B-B14F-4D97-AF65-F5344CB8AC3E}">
        <p14:creationId xmlns:p14="http://schemas.microsoft.com/office/powerpoint/2010/main" val="39323323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55</a:t>
            </a:fld>
            <a:endParaRPr lang="hu-HU" dirty="0"/>
          </a:p>
        </p:txBody>
      </p:sp>
    </p:spTree>
    <p:extLst>
      <p:ext uri="{BB962C8B-B14F-4D97-AF65-F5344CB8AC3E}">
        <p14:creationId xmlns:p14="http://schemas.microsoft.com/office/powerpoint/2010/main" val="24865135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56</a:t>
            </a:fld>
            <a:endParaRPr lang="hu-HU" dirty="0"/>
          </a:p>
        </p:txBody>
      </p:sp>
    </p:spTree>
    <p:extLst>
      <p:ext uri="{BB962C8B-B14F-4D97-AF65-F5344CB8AC3E}">
        <p14:creationId xmlns:p14="http://schemas.microsoft.com/office/powerpoint/2010/main" val="14925756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57</a:t>
            </a:fld>
            <a:endParaRPr lang="hu-HU" dirty="0"/>
          </a:p>
        </p:txBody>
      </p:sp>
    </p:spTree>
    <p:extLst>
      <p:ext uri="{BB962C8B-B14F-4D97-AF65-F5344CB8AC3E}">
        <p14:creationId xmlns:p14="http://schemas.microsoft.com/office/powerpoint/2010/main" val="1612428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2959073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386498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238912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356738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3/29/2022</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3/29/2022</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3/29/2022</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3/29/2022</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3/29/2022</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3/29/2022</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3/29/2022</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www.researchgate.net/publication/2457050_Neural_Control_Theory_an_Overview" TargetMode="External"/><Relationship Id="rId3" Type="http://schemas.openxmlformats.org/officeDocument/2006/relationships/image" Target="../media/image2.png"/><Relationship Id="rId7" Type="http://schemas.openxmlformats.org/officeDocument/2006/relationships/hyperlink" Target="https://web.stanford.edu/class/ee373b/NNselflearningcontrolsystems.pdf"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hyperlink" Target="https://en.wikipedia.org/wiki/Machine_learning_control" TargetMode="External"/><Relationship Id="rId5" Type="http://schemas.openxmlformats.org/officeDocument/2006/relationships/hyperlink" Target="https://ieeexplore.ieee.org/document/537106" TargetMode="External"/><Relationship Id="rId10" Type="http://schemas.openxmlformats.org/officeDocument/2006/relationships/hyperlink" Target="https://scholar.google.hu/scholar?q=control+theory+neural+network&amp;hl=hu&amp;as_sdt=0&amp;as_vis=1&amp;oi=scholart" TargetMode="External"/><Relationship Id="rId4" Type="http://schemas.microsoft.com/office/2007/relationships/hdphoto" Target="../media/hdphoto1.wdp"/><Relationship Id="rId9" Type="http://schemas.openxmlformats.org/officeDocument/2006/relationships/hyperlink" Target="https://www.amazon.com/Neural-Networks-Robotic-Control-Applications/dp/0131198920"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30.pn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34.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40.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3.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image" Target="../media/image45.jpg"/><Relationship Id="rId1" Type="http://schemas.openxmlformats.org/officeDocument/2006/relationships/slideLayout" Target="../slideLayouts/slideLayout8.xml"/><Relationship Id="rId6" Type="http://schemas.openxmlformats.org/officeDocument/2006/relationships/image" Target="../media/image49.svg"/><Relationship Id="rId11" Type="http://schemas.openxmlformats.org/officeDocument/2006/relationships/image" Target="../media/image53.svg"/><Relationship Id="rId5" Type="http://schemas.openxmlformats.org/officeDocument/2006/relationships/image" Target="../media/image48.png"/><Relationship Id="rId10" Type="http://schemas.openxmlformats.org/officeDocument/2006/relationships/image" Target="../media/image52.png"/><Relationship Id="rId4" Type="http://schemas.openxmlformats.org/officeDocument/2006/relationships/image" Target="../media/image47.svg"/><Relationship Id="rId9" Type="http://schemas.openxmlformats.org/officeDocument/2006/relationships/hyperlink" Target="http://www.sztaki.h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Címe</a:t>
            </a:r>
            <a:endParaRPr lang="hu-HU" sz="4800" dirty="0">
              <a:solidFill>
                <a:schemeClr val="bg1"/>
              </a:solidFill>
              <a:latin typeface="Georgia" panose="02040502050405020303" pitchFamily="18" charset="0"/>
              <a:cs typeface="Calibri Light" panose="020F030202020403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2862470"/>
            <a:ext cx="10906538" cy="39955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adaptív erőforrás szabályozó rendszer</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An </a:t>
            </a:r>
            <a:r>
              <a:rPr lang="hu-HU" dirty="0" err="1">
                <a:solidFill>
                  <a:schemeClr val="bg1"/>
                </a:solidFill>
                <a:latin typeface="Arial" panose="020B0604020202020204" pitchFamily="34" charset="0"/>
                <a:cs typeface="Arial" panose="020B0604020202020204" pitchFamily="34" charset="0"/>
              </a:rPr>
              <a:t>Adaptiv</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Resource</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Controll</a:t>
            </a:r>
            <a:r>
              <a:rPr lang="hu-HU" dirty="0">
                <a:solidFill>
                  <a:schemeClr val="bg1"/>
                </a:solidFill>
                <a:latin typeface="Arial" panose="020B0604020202020204" pitchFamily="34" charset="0"/>
                <a:cs typeface="Arial" panose="020B0604020202020204" pitchFamily="34" charset="0"/>
              </a:rPr>
              <a:t> System – </a:t>
            </a:r>
            <a:r>
              <a:rPr lang="hu-HU" dirty="0" err="1">
                <a:solidFill>
                  <a:schemeClr val="bg1"/>
                </a:solidFill>
                <a:latin typeface="Arial" panose="020B0604020202020204" pitchFamily="34" charset="0"/>
                <a:cs typeface="Arial" panose="020B0604020202020204" pitchFamily="34" charset="0"/>
              </a:rPr>
              <a:t>Theory</a:t>
            </a:r>
            <a:r>
              <a:rPr lang="hu-HU" dirty="0">
                <a:solidFill>
                  <a:schemeClr val="bg1"/>
                </a:solidFill>
                <a:latin typeface="Arial" panose="020B0604020202020204" pitchFamily="34" charset="0"/>
                <a:cs typeface="Arial" panose="020B0604020202020204" pitchFamily="34" charset="0"/>
              </a:rPr>
              <a:t> and </a:t>
            </a:r>
            <a:r>
              <a:rPr lang="hu-HU" dirty="0" err="1">
                <a:solidFill>
                  <a:schemeClr val="bg1"/>
                </a:solidFill>
                <a:latin typeface="Arial" panose="020B0604020202020204" pitchFamily="34" charset="0"/>
                <a:cs typeface="Arial" panose="020B0604020202020204" pitchFamily="34" charset="0"/>
              </a:rPr>
              <a:t>Practice</a:t>
            </a:r>
            <a:r>
              <a:rPr lang="hu-HU" dirty="0">
                <a:solidFill>
                  <a:schemeClr val="bg1"/>
                </a:solidFill>
                <a:latin typeface="Arial" panose="020B0604020202020204" pitchFamily="34" charset="0"/>
                <a:cs typeface="Arial" panose="020B0604020202020204" pitchFamily="34" charset="0"/>
              </a:rPr>
              <a:t>.</a:t>
            </a:r>
          </a:p>
          <a:p>
            <a:pPr algn="l">
              <a:lnSpc>
                <a:spcPct val="100000"/>
              </a:lnSpc>
            </a:pPr>
            <a:r>
              <a:rPr lang="hu-HU" dirty="0">
                <a:solidFill>
                  <a:schemeClr val="bg1"/>
                </a:solidFill>
                <a:latin typeface="Arial" panose="020B0604020202020204" pitchFamily="34" charset="0"/>
                <a:cs typeface="Arial" panose="020B0604020202020204" pitchFamily="34" charset="0"/>
              </a:rPr>
              <a:t>Vagy</a:t>
            </a:r>
          </a:p>
          <a:p>
            <a:pPr algn="l">
              <a:lnSpc>
                <a:spcPct val="100000"/>
              </a:lnSpc>
            </a:pPr>
            <a:r>
              <a:rPr lang="hu-HU" dirty="0" err="1">
                <a:solidFill>
                  <a:schemeClr val="bg1"/>
                </a:solidFill>
                <a:latin typeface="Arial" panose="020B0604020202020204" pitchFamily="34" charset="0"/>
                <a:cs typeface="Arial" panose="020B0604020202020204" pitchFamily="34" charset="0"/>
              </a:rPr>
              <a:t>Neuráis</a:t>
            </a:r>
            <a:r>
              <a:rPr lang="hu-HU" dirty="0">
                <a:solidFill>
                  <a:schemeClr val="bg1"/>
                </a:solidFill>
                <a:latin typeface="Arial" panose="020B0604020202020204" pitchFamily="34" charset="0"/>
                <a:cs typeface="Arial" panose="020B0604020202020204" pitchFamily="34" charset="0"/>
              </a:rPr>
              <a:t> Hálón alapuló adaptív szabályozás elmélet – Elméletben és gyakorlatban</a:t>
            </a:r>
          </a:p>
        </p:txBody>
      </p:sp>
      <p:sp>
        <p:nvSpPr>
          <p:cNvPr id="5" name="Szöveg helye 14">
            <a:extLst>
              <a:ext uri="{FF2B5EF4-FFF2-40B4-BE49-F238E27FC236}">
                <a16:creationId xmlns:a16="http://schemas.microsoft.com/office/drawing/2014/main" id="{811D0489-8A5A-45CE-8B42-F3B53182DC64}"/>
              </a:ext>
            </a:extLst>
          </p:cNvPr>
          <p:cNvSpPr txBox="1">
            <a:spLocks/>
          </p:cNvSpPr>
          <p:nvPr/>
        </p:nvSpPr>
        <p:spPr>
          <a:xfrm>
            <a:off x="7977809" y="768626"/>
            <a:ext cx="3672946" cy="532264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Arial" panose="020B0604020202020204" pitchFamily="34" charset="0"/>
                <a:cs typeface="Arial" panose="020B0604020202020204" pitchFamily="34" charset="0"/>
              </a:rPr>
              <a:t>Irányítás elmélet, Szabályozás elmélet, Vezérlés elmélet, </a:t>
            </a:r>
            <a:r>
              <a:rPr lang="en-US" dirty="0">
                <a:solidFill>
                  <a:schemeClr val="bg1"/>
                </a:solidFill>
                <a:latin typeface="Arial" panose="020B0604020202020204" pitchFamily="34" charset="0"/>
                <a:cs typeface="Arial" panose="020B0604020202020204" pitchFamily="34" charset="0"/>
              </a:rPr>
              <a:t>dynamical system and optimal control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Artificial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Neural</a:t>
            </a:r>
            <a:r>
              <a:rPr lang="hu-HU" dirty="0">
                <a:solidFill>
                  <a:schemeClr val="bg1"/>
                </a:solidFill>
                <a:latin typeface="Arial" panose="020B0604020202020204" pitchFamily="34" charset="0"/>
                <a:cs typeface="Arial" panose="020B0604020202020204" pitchFamily="34" charset="0"/>
              </a:rPr>
              <a:t> Network, Function </a:t>
            </a:r>
            <a:r>
              <a:rPr lang="hu-HU" dirty="0" err="1">
                <a:solidFill>
                  <a:schemeClr val="bg1"/>
                </a:solidFill>
                <a:latin typeface="Arial" panose="020B0604020202020204" pitchFamily="34" charset="0"/>
                <a:cs typeface="Arial" panose="020B0604020202020204" pitchFamily="34" charset="0"/>
              </a:rPr>
              <a:t>Estimation</a:t>
            </a:r>
            <a:r>
              <a:rPr lang="hu-HU" dirty="0">
                <a:solidFill>
                  <a:schemeClr val="bg1"/>
                </a:solidFill>
                <a:latin typeface="Arial" panose="020B0604020202020204" pitchFamily="34" charset="0"/>
                <a:cs typeface="Arial" panose="020B0604020202020204" pitchFamily="34" charset="0"/>
              </a:rPr>
              <a:t>, Non-</a:t>
            </a:r>
            <a:r>
              <a:rPr lang="hu-HU" dirty="0" err="1">
                <a:solidFill>
                  <a:schemeClr val="bg1"/>
                </a:solidFill>
                <a:latin typeface="Arial" panose="020B0604020202020204" pitchFamily="34" charset="0"/>
                <a:cs typeface="Arial" panose="020B0604020202020204" pitchFamily="34" charset="0"/>
              </a:rPr>
              <a:t>linear</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system</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064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Magyarázat, következtetések és értelmezések</a:t>
            </a:r>
            <a:endParaRPr lang="hu-HU" sz="4000" dirty="0">
              <a:solidFill>
                <a:schemeClr val="tx1"/>
              </a:solidFill>
              <a:latin typeface="Georgia" panose="02040502050405020303" pitchFamily="18" charset="0"/>
              <a:cs typeface="Calibri Light" panose="020F0302020204030204" pitchFamily="34" charset="0"/>
            </a:endParaRPr>
          </a:p>
        </p:txBody>
      </p:sp>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1047937" y="1467678"/>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3400" dirty="0">
                <a:solidFill>
                  <a:schemeClr val="tx1"/>
                </a:solidFill>
                <a:latin typeface="Georgia" panose="02040502050405020303" pitchFamily="18" charset="0"/>
                <a:cs typeface="Arial" panose="020B0604020202020204" pitchFamily="34" charset="0"/>
              </a:rPr>
              <a:t>Nagyon fontos látni érteni tudni,</a:t>
            </a:r>
          </a:p>
          <a:p>
            <a:pPr algn="r">
              <a:lnSpc>
                <a:spcPct val="100000"/>
              </a:lnSpc>
            </a:pPr>
            <a:r>
              <a:rPr lang="hu-HU" dirty="0">
                <a:solidFill>
                  <a:schemeClr val="tx1"/>
                </a:solidFill>
                <a:latin typeface="Arial" panose="020B0604020202020204" pitchFamily="34" charset="0"/>
                <a:cs typeface="Arial" panose="020B0604020202020204" pitchFamily="34" charset="0"/>
              </a:rPr>
              <a:t>Hogy ez az a terület és pont, ahol nagyon durván be lehet </a:t>
            </a:r>
            <a:r>
              <a:rPr lang="hu-HU" dirty="0" err="1">
                <a:solidFill>
                  <a:schemeClr val="tx1"/>
                </a:solidFill>
                <a:latin typeface="Arial" panose="020B0604020202020204" pitchFamily="34" charset="0"/>
                <a:cs typeface="Arial" panose="020B0604020202020204" pitchFamily="34" charset="0"/>
              </a:rPr>
              <a:t>cumizni</a:t>
            </a:r>
            <a:r>
              <a:rPr lang="hu-HU" dirty="0">
                <a:solidFill>
                  <a:schemeClr val="tx1"/>
                </a:solidFill>
                <a:latin typeface="Arial" panose="020B0604020202020204" pitchFamily="34" charset="0"/>
                <a:cs typeface="Arial" panose="020B0604020202020204" pitchFamily="34" charset="0"/>
              </a:rPr>
              <a:t> ha az ember nem tudja és érti pontosan, hogy mint csinál és mi történik a háttérben.!</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1047937" y="2667661"/>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Csak hogy értsük itt rögtön 4 tényező is hattással van</a:t>
            </a:r>
          </a:p>
          <a:p>
            <a:pPr algn="l">
              <a:lnSpc>
                <a:spcPct val="100000"/>
              </a:lnSpc>
            </a:pPr>
            <a:r>
              <a:rPr lang="hu-HU" dirty="0">
                <a:solidFill>
                  <a:schemeClr val="tx1"/>
                </a:solidFill>
                <a:latin typeface="Arial" panose="020B0604020202020204" pitchFamily="34" charset="0"/>
                <a:cs typeface="Arial" panose="020B0604020202020204" pitchFamily="34" charset="0"/>
              </a:rPr>
              <a:t>Arra amit látunk és nem győzöm hangsúlyozni még a magam számára sem, hogy nagyon fontos pontosan érteni, hogy mi történik a háttérben, különben fogalmad sem lesz, hogy az eredmény minek köszönhető.</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2334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108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Vegyük át újra, hogy működik az algoritmus</a:t>
            </a:r>
          </a:p>
          <a:p>
            <a:pPr algn="l">
              <a:lnSpc>
                <a:spcPct val="100000"/>
              </a:lnSpc>
            </a:pPr>
            <a:r>
              <a:rPr lang="hu-HU" dirty="0">
                <a:solidFill>
                  <a:schemeClr val="tx1"/>
                </a:solidFill>
                <a:latin typeface="Arial" panose="020B0604020202020204" pitchFamily="34" charset="0"/>
                <a:cs typeface="Arial" panose="020B0604020202020204" pitchFamily="34" charset="0"/>
              </a:rPr>
              <a:t>Figyelműnket fordítsuk most csak a Neurális hálóra</a:t>
            </a: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     a beneneti adatokat száma folyamatosan emelkedik</a:t>
            </a:r>
          </a:p>
          <a:p>
            <a:pPr algn="l">
              <a:lnSpc>
                <a:spcPct val="100000"/>
              </a:lnSpc>
            </a:pPr>
            <a:r>
              <a:rPr lang="hu-HU" dirty="0">
                <a:solidFill>
                  <a:schemeClr val="tx1"/>
                </a:solidFill>
                <a:latin typeface="Arial" panose="020B0604020202020204" pitchFamily="34" charset="0"/>
                <a:cs typeface="Arial" panose="020B0604020202020204" pitchFamily="34" charset="0"/>
              </a:rPr>
              <a:t>Ez a becslés vagy illesztés hibájával lesz összefüggésben.</a:t>
            </a:r>
          </a:p>
          <a:p>
            <a:pPr algn="l">
              <a:lnSpc>
                <a:spcPct val="100000"/>
              </a:lnSpc>
            </a:pPr>
            <a:r>
              <a:rPr lang="hu-HU" dirty="0">
                <a:solidFill>
                  <a:schemeClr val="tx1"/>
                </a:solidFill>
                <a:latin typeface="Arial" panose="020B0604020202020204" pitchFamily="34" charset="0"/>
                <a:cs typeface="Arial" panose="020B0604020202020204" pitchFamily="34" charset="0"/>
              </a:rPr>
              <a:t>Kevesebb adatra ugyanis könnyebb jobban illeszteni.</a:t>
            </a:r>
          </a:p>
          <a:p>
            <a:pPr algn="l">
              <a:lnSpc>
                <a:spcPct val="100000"/>
              </a:lnSpc>
            </a:pPr>
            <a:r>
              <a:rPr lang="hu-HU" dirty="0">
                <a:solidFill>
                  <a:schemeClr val="tx1"/>
                </a:solidFill>
                <a:latin typeface="Arial" panose="020B0604020202020204" pitchFamily="34" charset="0"/>
                <a:cs typeface="Arial" panose="020B0604020202020204" pitchFamily="34" charset="0"/>
              </a:rPr>
              <a:t>Ezért csak az illesztés hibáját figyelembe venni és az alapján levonni valamilyen következtetést hibás lehet.</a:t>
            </a:r>
          </a:p>
        </p:txBody>
      </p:sp>
      <p:sp>
        <p:nvSpPr>
          <p:cNvPr id="5" name="Szöveg helye 14">
            <a:extLst>
              <a:ext uri="{FF2B5EF4-FFF2-40B4-BE49-F238E27FC236}">
                <a16:creationId xmlns:a16="http://schemas.microsoft.com/office/drawing/2014/main" id="{BB5A109F-56FA-455C-AE88-D7A7BE72302A}"/>
              </a:ext>
            </a:extLst>
          </p:cNvPr>
          <p:cNvSpPr txBox="1">
            <a:spLocks/>
          </p:cNvSpPr>
          <p:nvPr/>
        </p:nvSpPr>
        <p:spPr>
          <a:xfrm>
            <a:off x="541246" y="3882887"/>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 van egy sokkal „súlyosabb” folyománya is ennek</a:t>
            </a:r>
          </a:p>
          <a:p>
            <a:pPr algn="l">
              <a:lnSpc>
                <a:spcPct val="100000"/>
              </a:lnSpc>
            </a:pPr>
            <a:r>
              <a:rPr lang="hu-HU" dirty="0">
                <a:solidFill>
                  <a:schemeClr val="tx1"/>
                </a:solidFill>
                <a:latin typeface="Arial" panose="020B0604020202020204" pitchFamily="34" charset="0"/>
                <a:cs typeface="Arial" panose="020B0604020202020204" pitchFamily="34" charset="0"/>
              </a:rPr>
              <a:t>Ha „Online” módon tanítanánk akkor nem lenne következménye.</a:t>
            </a:r>
          </a:p>
          <a:p>
            <a:pPr algn="l">
              <a:lnSpc>
                <a:spcPct val="100000"/>
              </a:lnSpc>
            </a:pPr>
            <a:r>
              <a:rPr lang="hu-HU" dirty="0">
                <a:solidFill>
                  <a:schemeClr val="tx1"/>
                </a:solidFill>
                <a:latin typeface="Arial" panose="020B0604020202020204" pitchFamily="34" charset="0"/>
                <a:cs typeface="Arial" panose="020B0604020202020204" pitchFamily="34" charset="0"/>
              </a:rPr>
              <a:t>De ha nem akkor nagyon fontos, hogy egy tanítási ciklus, vagyis egy iteráció hogy néz ki a gyakorlatban.</a:t>
            </a:r>
            <a:br>
              <a:rPr lang="hu-HU" dirty="0">
                <a:solidFill>
                  <a:schemeClr val="tx1"/>
                </a:solidFill>
                <a:latin typeface="Arial" panose="020B0604020202020204" pitchFamily="34" charset="0"/>
                <a:cs typeface="Arial" panose="020B0604020202020204" pitchFamily="34" charset="0"/>
              </a:rPr>
            </a:br>
            <a:endParaRPr lang="hu-HU" dirty="0">
              <a:solidFill>
                <a:schemeClr val="tx1"/>
              </a:solidFill>
              <a:latin typeface="Arial" panose="020B0604020202020204" pitchFamily="34" charset="0"/>
              <a:cs typeface="Arial" panose="020B0604020202020204" pitchFamily="34" charset="0"/>
            </a:endParaRPr>
          </a:p>
        </p:txBody>
      </p:sp>
      <p:sp>
        <p:nvSpPr>
          <p:cNvPr id="6" name="Szöveg helye 14">
            <a:extLst>
              <a:ext uri="{FF2B5EF4-FFF2-40B4-BE49-F238E27FC236}">
                <a16:creationId xmlns:a16="http://schemas.microsoft.com/office/drawing/2014/main" id="{C2349F38-FB9A-41D8-B39D-E887F2BA2BBA}"/>
              </a:ext>
            </a:extLst>
          </p:cNvPr>
          <p:cNvSpPr txBox="1">
            <a:spLocks/>
          </p:cNvSpPr>
          <p:nvPr/>
        </p:nvSpPr>
        <p:spPr>
          <a:xfrm>
            <a:off x="541246" y="5353878"/>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 batchenként végig megyünk az adatokon</a:t>
            </a:r>
          </a:p>
          <a:p>
            <a:pPr algn="l">
              <a:lnSpc>
                <a:spcPct val="100000"/>
              </a:lnSpc>
            </a:pPr>
            <a:r>
              <a:rPr lang="hu-HU" dirty="0">
                <a:solidFill>
                  <a:schemeClr val="tx1"/>
                </a:solidFill>
                <a:latin typeface="Arial" panose="020B0604020202020204" pitchFamily="34" charset="0"/>
                <a:cs typeface="Arial" panose="020B0604020202020204" pitchFamily="34" charset="0"/>
              </a:rPr>
              <a:t>De itt is rögtön két eset van, Ha az adataink mérete kevesebb mint a batchek mérete akkor úgymond az összes adaton végig megyünk és csak akkor módosítsuk a súlyokat. Ha viszont a több adatunk van és egyszer csak több lesz mint a batch mérete, akkor egy iterációban végig megy az adatokon és minden batch végén módosítja a súlyokat</a:t>
            </a:r>
          </a:p>
        </p:txBody>
      </p:sp>
    </p:spTree>
    <p:extLst>
      <p:ext uri="{BB962C8B-B14F-4D97-AF65-F5344CB8AC3E}">
        <p14:creationId xmlns:p14="http://schemas.microsoft.com/office/powerpoint/2010/main" val="212836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108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Ha nem online márpedig most még nem az</a:t>
            </a:r>
          </a:p>
          <a:p>
            <a:pPr algn="l">
              <a:lnSpc>
                <a:spcPct val="100000"/>
              </a:lnSpc>
            </a:pPr>
            <a:r>
              <a:rPr lang="hu-HU" dirty="0">
                <a:solidFill>
                  <a:schemeClr val="tx1"/>
                </a:solidFill>
                <a:latin typeface="Arial" panose="020B0604020202020204" pitchFamily="34" charset="0"/>
                <a:cs typeface="Arial" panose="020B0604020202020204" pitchFamily="34" charset="0"/>
              </a:rPr>
              <a:t>Figyelműnket fordítsuk most csak a Neurális hálóra</a:t>
            </a: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B,     nem az történik, hogy egy új adat esetén csak az új adaton tanulunk, hanem</a:t>
            </a:r>
          </a:p>
          <a:p>
            <a:pPr algn="l">
              <a:lnSpc>
                <a:spcPct val="100000"/>
              </a:lnSpc>
            </a:pPr>
            <a:r>
              <a:rPr lang="hu-HU" dirty="0">
                <a:solidFill>
                  <a:schemeClr val="tx1"/>
                </a:solidFill>
                <a:latin typeface="Arial" panose="020B0604020202020204" pitchFamily="34" charset="0"/>
                <a:cs typeface="Arial" panose="020B0604020202020204" pitchFamily="34" charset="0"/>
              </a:rPr>
              <a:t>Minden ciklusban végig iterálunk az összes adaton. [0 – </a:t>
            </a:r>
            <a:r>
              <a:rPr lang="hu-HU" dirty="0" err="1">
                <a:solidFill>
                  <a:schemeClr val="tx1"/>
                </a:solidFill>
                <a:latin typeface="Arial" panose="020B0604020202020204" pitchFamily="34" charset="0"/>
                <a:cs typeface="Arial" panose="020B0604020202020204" pitchFamily="34" charset="0"/>
              </a:rPr>
              <a:t>tól</a:t>
            </a:r>
            <a:r>
              <a:rPr lang="hu-HU" dirty="0">
                <a:solidFill>
                  <a:schemeClr val="tx1"/>
                </a:solidFill>
                <a:latin typeface="Arial" panose="020B0604020202020204" pitchFamily="34" charset="0"/>
                <a:cs typeface="Arial" panose="020B0604020202020204" pitchFamily="34" charset="0"/>
              </a:rPr>
              <a:t> N-</a:t>
            </a:r>
            <a:r>
              <a:rPr lang="hu-HU" dirty="0" err="1">
                <a:solidFill>
                  <a:schemeClr val="tx1"/>
                </a:solidFill>
                <a:latin typeface="Arial" panose="020B0604020202020204" pitchFamily="34" charset="0"/>
                <a:cs typeface="Arial" panose="020B0604020202020204" pitchFamily="34" charset="0"/>
              </a:rPr>
              <a:t>ig</a:t>
            </a:r>
            <a:r>
              <a:rPr lang="hu-HU" dirty="0">
                <a:solidFill>
                  <a:schemeClr val="tx1"/>
                </a:solidFill>
                <a:latin typeface="Arial" panose="020B0604020202020204" pitchFamily="34" charset="0"/>
                <a:cs typeface="Arial" panose="020B0604020202020204" pitchFamily="34" charset="0"/>
              </a:rPr>
              <a:t>]</a:t>
            </a:r>
          </a:p>
        </p:txBody>
      </p:sp>
      <p:sp>
        <p:nvSpPr>
          <p:cNvPr id="5" name="Szöveg helye 14">
            <a:extLst>
              <a:ext uri="{FF2B5EF4-FFF2-40B4-BE49-F238E27FC236}">
                <a16:creationId xmlns:a16="http://schemas.microsoft.com/office/drawing/2014/main" id="{BB5A109F-56FA-455C-AE88-D7A7BE72302A}"/>
              </a:ext>
            </a:extLst>
          </p:cNvPr>
          <p:cNvSpPr txBox="1">
            <a:spLocks/>
          </p:cNvSpPr>
          <p:nvPr/>
        </p:nvSpPr>
        <p:spPr>
          <a:xfrm>
            <a:off x="541246" y="3882887"/>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Ez a gyakorlatban azt jelenti, hogy olyan mintha a régi adatokon többet tanítottunk volna</a:t>
            </a:r>
          </a:p>
          <a:p>
            <a:pPr algn="l">
              <a:lnSpc>
                <a:spcPct val="100000"/>
              </a:lnSpc>
            </a:pPr>
            <a:r>
              <a:rPr lang="hu-HU" dirty="0">
                <a:solidFill>
                  <a:schemeClr val="tx1"/>
                </a:solidFill>
                <a:latin typeface="Arial" panose="020B0604020202020204" pitchFamily="34" charset="0"/>
                <a:cs typeface="Arial" panose="020B0604020202020204" pitchFamily="34" charset="0"/>
              </a:rPr>
              <a:t>Hiszen a régi adatokon többször iteráltunk. Ha jön egy új adat és újra végig megyünk a korábbi adatokon is akkor olyan mintha azokon 1-el többször iteráltunk volna végig. Igy az első adaton a 10-ik lépésben már 9-szer a 2 másodikon 8-szor és így tovább.</a:t>
            </a:r>
          </a:p>
        </p:txBody>
      </p:sp>
    </p:spTree>
    <p:extLst>
      <p:ext uri="{BB962C8B-B14F-4D97-AF65-F5344CB8AC3E}">
        <p14:creationId xmlns:p14="http://schemas.microsoft.com/office/powerpoint/2010/main" val="206578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Márpedig ennek nagyon súlyos implikációja van</a:t>
            </a:r>
          </a:p>
          <a:p>
            <a:pPr algn="l">
              <a:lnSpc>
                <a:spcPct val="100000"/>
              </a:lnSpc>
            </a:pPr>
            <a:r>
              <a:rPr lang="hu-HU" dirty="0">
                <a:solidFill>
                  <a:schemeClr val="tx1"/>
                </a:solidFill>
                <a:latin typeface="Arial" panose="020B0604020202020204" pitchFamily="34" charset="0"/>
                <a:cs typeface="Arial" panose="020B0604020202020204" pitchFamily="34" charset="0"/>
              </a:rPr>
              <a:t>Éppen ezért feltétlenül szükséges elvégezni az a kísérletet amely a gyakorlatban úgy néz ki,</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hogy csak a legutolsó adaton tanulunk.</a:t>
            </a:r>
          </a:p>
          <a:p>
            <a:pPr algn="l">
              <a:lnSpc>
                <a:spcPct val="100000"/>
              </a:lnSpc>
            </a:pPr>
            <a:r>
              <a:rPr lang="hu-HU" dirty="0">
                <a:solidFill>
                  <a:schemeClr val="tx1"/>
                </a:solidFill>
                <a:latin typeface="Arial" panose="020B0604020202020204" pitchFamily="34" charset="0"/>
                <a:cs typeface="Arial" panose="020B0604020202020204" pitchFamily="34" charset="0"/>
              </a:rPr>
              <a:t>Ez nem jelenti azt, hogy ez a módszer jobb vagy rosszabb lesz, csak meg kell érteni a különbséget.</a:t>
            </a:r>
          </a:p>
        </p:txBody>
      </p:sp>
    </p:spTree>
    <p:extLst>
      <p:ext uri="{BB962C8B-B14F-4D97-AF65-F5344CB8AC3E}">
        <p14:creationId xmlns:p14="http://schemas.microsoft.com/office/powerpoint/2010/main" val="390155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Tehát amit korábban leírtam</a:t>
            </a:r>
          </a:p>
          <a:p>
            <a:pPr algn="l">
              <a:lnSpc>
                <a:spcPct val="100000"/>
              </a:lnSpc>
            </a:pPr>
            <a:r>
              <a:rPr lang="hu-HU" dirty="0">
                <a:solidFill>
                  <a:schemeClr val="tx1"/>
                </a:solidFill>
                <a:latin typeface="Arial" panose="020B0604020202020204" pitchFamily="34" charset="0"/>
                <a:cs typeface="Arial" panose="020B0604020202020204" pitchFamily="34" charset="0"/>
              </a:rPr>
              <a:t>Hiába van a maximum iteráció száma egyre állítva, ha végig iterálunk az összes adaton és nem csak a legutolsó alapján módosítom a súlyokat akkor az azt jelenti, hogy a régebbi adatokat többször veszem figyelembe ezáltal nagyobb súllyal szerepelnek majd, vesznek részt a neurális háló súlyainak kialakításában.</a:t>
            </a:r>
          </a:p>
        </p:txBody>
      </p:sp>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Talán úgy tudnám ezt elmagyarázni, hogy a rendszer adaptivitása ezáltal idővel csökken</a:t>
            </a:r>
          </a:p>
          <a:p>
            <a:pPr algn="l">
              <a:lnSpc>
                <a:spcPct val="100000"/>
              </a:lnSpc>
            </a:pPr>
            <a:r>
              <a:rPr lang="hu-HU" dirty="0">
                <a:solidFill>
                  <a:schemeClr val="tx1"/>
                </a:solidFill>
                <a:latin typeface="Arial" panose="020B0604020202020204" pitchFamily="34" charset="0"/>
                <a:cs typeface="Arial" panose="020B0604020202020204" pitchFamily="34" charset="0"/>
              </a:rPr>
              <a:t>Ennek a bizonyítására egy egyszerű kísérlet lenne, ha két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is lenne az időben.</a:t>
            </a:r>
          </a:p>
          <a:p>
            <a:pPr algn="l">
              <a:lnSpc>
                <a:spcPct val="100000"/>
              </a:lnSpc>
            </a:pPr>
            <a:r>
              <a:rPr lang="hu-HU" dirty="0">
                <a:solidFill>
                  <a:schemeClr val="tx1"/>
                </a:solidFill>
                <a:latin typeface="Arial" panose="020B0604020202020204" pitchFamily="34" charset="0"/>
                <a:cs typeface="Arial" panose="020B0604020202020204" pitchFamily="34" charset="0"/>
              </a:rPr>
              <a:t>Hipotézisem szerint az elsőt gyorsabban követné le mint a másodikat a fentiek miatt.</a:t>
            </a:r>
          </a:p>
        </p:txBody>
      </p:sp>
    </p:spTree>
    <p:extLst>
      <p:ext uri="{BB962C8B-B14F-4D97-AF65-F5344CB8AC3E}">
        <p14:creationId xmlns:p14="http://schemas.microsoft.com/office/powerpoint/2010/main" val="39243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 előbbi állításom alátámasztására itt egy ábra</a:t>
            </a:r>
          </a:p>
          <a:p>
            <a:pPr algn="l">
              <a:lnSpc>
                <a:spcPct val="100000"/>
              </a:lnSpc>
            </a:pPr>
            <a:r>
              <a:rPr lang="hu-HU" dirty="0">
                <a:solidFill>
                  <a:schemeClr val="tx1"/>
                </a:solidFill>
                <a:latin typeface="Arial" panose="020B0604020202020204" pitchFamily="34" charset="0"/>
                <a:cs typeface="Arial" panose="020B0604020202020204" pitchFamily="34" charset="0"/>
              </a:rPr>
              <a:t>Ahol csak azt akarom megmutatni, hogy valóban az történik amit mondok.</a:t>
            </a:r>
          </a:p>
          <a:p>
            <a:pPr algn="l">
              <a:lnSpc>
                <a:spcPct val="100000"/>
              </a:lnSpc>
            </a:pPr>
            <a:r>
              <a:rPr lang="hu-HU" dirty="0">
                <a:solidFill>
                  <a:schemeClr val="tx1"/>
                </a:solidFill>
                <a:latin typeface="Arial" panose="020B0604020202020204" pitchFamily="34" charset="0"/>
                <a:cs typeface="Arial" panose="020B0604020202020204" pitchFamily="34" charset="0"/>
              </a:rPr>
              <a:t>Ahogy az idő előrehaladtával egyre több múltbeli adatunk lesz úgy emelkedik a neurális háló számítási ideje is aminek nyilvánvaló oka, hogy több adaton kell végig iterálnia (itt a </a:t>
            </a:r>
            <a:r>
              <a:rPr lang="hu-HU" dirty="0" err="1">
                <a:solidFill>
                  <a:schemeClr val="tx1"/>
                </a:solidFill>
                <a:latin typeface="Arial" panose="020B0604020202020204" pitchFamily="34" charset="0"/>
                <a:cs typeface="Arial" panose="020B0604020202020204" pitchFamily="34" charset="0"/>
              </a:rPr>
              <a:t>batch_size</a:t>
            </a:r>
            <a:r>
              <a:rPr lang="hu-HU" dirty="0">
                <a:solidFill>
                  <a:schemeClr val="tx1"/>
                </a:solidFill>
                <a:latin typeface="Arial" panose="020B0604020202020204" pitchFamily="34" charset="0"/>
                <a:cs typeface="Arial" panose="020B0604020202020204" pitchFamily="34" charset="0"/>
              </a:rPr>
              <a:t> (20))</a:t>
            </a:r>
          </a:p>
          <a:p>
            <a:pPr algn="l">
              <a:lnSpc>
                <a:spcPct val="100000"/>
              </a:lnSpc>
            </a:pPr>
            <a:r>
              <a:rPr lang="hu-HU" dirty="0">
                <a:solidFill>
                  <a:schemeClr val="tx1"/>
                </a:solidFill>
                <a:latin typeface="Arial" panose="020B0604020202020204" pitchFamily="34" charset="0"/>
                <a:cs typeface="Arial" panose="020B0604020202020204" pitchFamily="34" charset="0"/>
              </a:rPr>
              <a:t>Ez azt jelenti, hogy amikor még csak 60 adata volt akkor 60/20 = 3 iterációban meg volt, de amikor már 600 adatunk volt akkor 600/20 = 30 iteráció kell neki hogy végig menjen a teljes adatsoron.</a:t>
            </a:r>
          </a:p>
        </p:txBody>
      </p:sp>
      <p:pic>
        <p:nvPicPr>
          <p:cNvPr id="4" name="Kép 3">
            <a:extLst>
              <a:ext uri="{FF2B5EF4-FFF2-40B4-BE49-F238E27FC236}">
                <a16:creationId xmlns:a16="http://schemas.microsoft.com/office/drawing/2014/main" id="{59B510B5-FA25-4CF6-A2FC-4C821CC30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7003"/>
            <a:ext cx="12192000" cy="2176830"/>
          </a:xfrm>
          <a:prstGeom prst="rect">
            <a:avLst/>
          </a:prstGeom>
        </p:spPr>
      </p:pic>
    </p:spTree>
    <p:extLst>
      <p:ext uri="{BB962C8B-B14F-4D97-AF65-F5344CB8AC3E}">
        <p14:creationId xmlns:p14="http://schemas.microsoft.com/office/powerpoint/2010/main" val="141655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descr="A képen kültéri, csoport, személyek látható&#10;&#10;Automatikusan generált leírás">
            <a:extLst>
              <a:ext uri="{FF2B5EF4-FFF2-40B4-BE49-F238E27FC236}">
                <a16:creationId xmlns:a16="http://schemas.microsoft.com/office/drawing/2014/main" id="{A49B5280-591C-495A-9960-83EA6F6A3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381"/>
            <a:ext cx="12192000" cy="4853920"/>
          </a:xfrm>
          <a:prstGeom prst="rect">
            <a:avLst/>
          </a:prstGeom>
        </p:spPr>
      </p:pic>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Ami ennél is fontosabb, hogy régebbi adatokon többször tanul, ezért idővel csökken az adaptivitása</a:t>
            </a:r>
          </a:p>
          <a:p>
            <a:pPr algn="l">
              <a:lnSpc>
                <a:spcPct val="100000"/>
              </a:lnSpc>
            </a:pPr>
            <a:r>
              <a:rPr lang="hu-HU" dirty="0">
                <a:solidFill>
                  <a:schemeClr val="tx1"/>
                </a:solidFill>
                <a:latin typeface="Arial" panose="020B0604020202020204" pitchFamily="34" charset="0"/>
                <a:cs typeface="Arial" panose="020B0604020202020204" pitchFamily="34" charset="0"/>
              </a:rPr>
              <a:t>Ahogy azt már korábban megfogalmaztam.</a:t>
            </a:r>
          </a:p>
        </p:txBody>
      </p:sp>
      <p:sp>
        <p:nvSpPr>
          <p:cNvPr id="6" name="Szöveg helye 14">
            <a:extLst>
              <a:ext uri="{FF2B5EF4-FFF2-40B4-BE49-F238E27FC236}">
                <a16:creationId xmlns:a16="http://schemas.microsoft.com/office/drawing/2014/main" id="{CB03E4F9-0717-4E7B-85A8-4997588DE5E1}"/>
              </a:ext>
            </a:extLst>
          </p:cNvPr>
          <p:cNvSpPr txBox="1">
            <a:spLocks/>
          </p:cNvSpPr>
          <p:nvPr/>
        </p:nvSpPr>
        <p:spPr>
          <a:xfrm>
            <a:off x="541246" y="5658678"/>
            <a:ext cx="10910808" cy="108120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Valami ilyesmre gondoltam amikor azt mondtam, hogy csökkenni fog a rendszer adaptivitása. Ha a régebbi adatokon többször tanulunk mint az új adatokon. A második „</a:t>
            </a:r>
            <a:r>
              <a:rPr lang="hu-HU" dirty="0" err="1">
                <a:solidFill>
                  <a:schemeClr val="tx1"/>
                </a:solidFill>
                <a:latin typeface="Arial" panose="020B0604020202020204" pitchFamily="34" charset="0"/>
                <a:cs typeface="Arial" panose="020B0604020202020204" pitchFamily="34" charset="0"/>
              </a:rPr>
              <a:t>Concept-driftet</a:t>
            </a:r>
            <a:r>
              <a:rPr lang="hu-HU" dirty="0">
                <a:solidFill>
                  <a:schemeClr val="tx1"/>
                </a:solidFill>
                <a:latin typeface="Arial" panose="020B0604020202020204" pitchFamily="34" charset="0"/>
                <a:cs typeface="Arial" panose="020B0604020202020204" pitchFamily="34" charset="0"/>
              </a:rPr>
              <a:t>” sokkal lassabban követte le.</a:t>
            </a:r>
          </a:p>
          <a:p>
            <a:pPr algn="l">
              <a:lnSpc>
                <a:spcPct val="100000"/>
              </a:lnSpc>
            </a:pPr>
            <a:r>
              <a:rPr lang="hu-HU" dirty="0">
                <a:solidFill>
                  <a:schemeClr val="tx1"/>
                </a:solidFill>
                <a:latin typeface="Arial" panose="020B0604020202020204" pitchFamily="34" charset="0"/>
                <a:cs typeface="Arial" panose="020B0604020202020204" pitchFamily="34" charset="0"/>
              </a:rPr>
              <a:t>Ez itt most nem bizonyítás, csak felvillantottam ezt az esetet. (több apróbb hiba is van itt de a lényeg akkor is helyes)</a:t>
            </a:r>
          </a:p>
        </p:txBody>
      </p:sp>
    </p:spTree>
    <p:extLst>
      <p:ext uri="{BB962C8B-B14F-4D97-AF65-F5344CB8AC3E}">
        <p14:creationId xmlns:p14="http://schemas.microsoft.com/office/powerpoint/2010/main" val="424150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Szeretném behozni a „hol lehet </a:t>
            </a:r>
            <a:r>
              <a:rPr lang="hu-HU" sz="3400" dirty="0" err="1">
                <a:solidFill>
                  <a:schemeClr val="tx1"/>
                </a:solidFill>
                <a:latin typeface="Georgia" panose="02040502050405020303" pitchFamily="18" charset="0"/>
                <a:cs typeface="Arial" panose="020B0604020202020204" pitchFamily="34" charset="0"/>
              </a:rPr>
              <a:t>becumizni</a:t>
            </a:r>
            <a:r>
              <a:rPr lang="hu-HU" sz="3400" dirty="0">
                <a:solidFill>
                  <a:schemeClr val="tx1"/>
                </a:solidFill>
                <a:latin typeface="Georgia" panose="02040502050405020303" pitchFamily="18" charset="0"/>
                <a:cs typeface="Arial" panose="020B0604020202020204" pitchFamily="34" charset="0"/>
              </a:rPr>
              <a:t>” téma másik tényezőjét</a:t>
            </a:r>
          </a:p>
          <a:p>
            <a:pPr algn="l">
              <a:lnSpc>
                <a:spcPct val="100000"/>
              </a:lnSpc>
            </a:pPr>
            <a:r>
              <a:rPr lang="hu-HU" dirty="0">
                <a:solidFill>
                  <a:schemeClr val="tx1"/>
                </a:solidFill>
                <a:latin typeface="Arial" panose="020B0604020202020204" pitchFamily="34" charset="0"/>
                <a:cs typeface="Arial" panose="020B0604020202020204" pitchFamily="34" charset="0"/>
              </a:rPr>
              <a:t>A Gradiens </a:t>
            </a:r>
            <a:r>
              <a:rPr lang="hu-HU" dirty="0" err="1">
                <a:solidFill>
                  <a:schemeClr val="tx1"/>
                </a:solidFill>
                <a:latin typeface="Arial" panose="020B0604020202020204" pitchFamily="34" charset="0"/>
                <a:cs typeface="Arial" panose="020B0604020202020204" pitchFamily="34" charset="0"/>
              </a:rPr>
              <a:t>Descent</a:t>
            </a:r>
            <a:r>
              <a:rPr lang="hu-HU" dirty="0">
                <a:solidFill>
                  <a:schemeClr val="tx1"/>
                </a:solidFill>
                <a:latin typeface="Arial" panose="020B0604020202020204" pitchFamily="34" charset="0"/>
                <a:cs typeface="Arial" panose="020B0604020202020204" pitchFamily="34" charset="0"/>
              </a:rPr>
              <a:t> módszer variánsait (SGD, ADAM)</a:t>
            </a:r>
          </a:p>
        </p:txBody>
      </p:sp>
    </p:spTree>
    <p:extLst>
      <p:ext uri="{BB962C8B-B14F-4D97-AF65-F5344CB8AC3E}">
        <p14:creationId xmlns:p14="http://schemas.microsoft.com/office/powerpoint/2010/main" val="179072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95766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Ha ez önmagában nem lenne elég akkor elárulom, hogy a másik tényező amin nagyon el lehet csúszni a ‚</a:t>
            </a:r>
            <a:r>
              <a:rPr lang="hu-HU" sz="3400" dirty="0" err="1">
                <a:solidFill>
                  <a:schemeClr val="tx1"/>
                </a:solidFill>
                <a:latin typeface="Georgia" panose="02040502050405020303" pitchFamily="18" charset="0"/>
                <a:cs typeface="Arial" panose="020B0604020202020204" pitchFamily="34" charset="0"/>
              </a:rPr>
              <a:t>solver</a:t>
            </a:r>
            <a:r>
              <a:rPr lang="hu-HU" sz="3400" dirty="0">
                <a:solidFill>
                  <a:schemeClr val="tx1"/>
                </a:solidFill>
                <a:latin typeface="Georgia" panose="02040502050405020303" pitchFamily="18" charset="0"/>
                <a:cs typeface="Arial" panose="020B0604020202020204" pitchFamily="34" charset="0"/>
              </a:rPr>
              <a:t>’</a:t>
            </a:r>
          </a:p>
          <a:p>
            <a:pPr algn="l">
              <a:lnSpc>
                <a:spcPct val="100000"/>
              </a:lnSpc>
            </a:pPr>
            <a:r>
              <a:rPr lang="hu-HU" dirty="0">
                <a:solidFill>
                  <a:schemeClr val="tx1"/>
                </a:solidFill>
                <a:latin typeface="Arial" panose="020B0604020202020204" pitchFamily="34" charset="0"/>
                <a:cs typeface="Arial" panose="020B0604020202020204" pitchFamily="34" charset="0"/>
              </a:rPr>
              <a:t>Ami csupán egy beállításnak tűnik, de ha az ember nem tudja hogy működik akkor nagyon meg tud lepődni az eredményeken.</a:t>
            </a:r>
          </a:p>
        </p:txBody>
      </p:sp>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321053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SGD vs ADAM és a többiek</a:t>
            </a:r>
          </a:p>
          <a:p>
            <a:pPr algn="l">
              <a:lnSpc>
                <a:spcPct val="100000"/>
              </a:lnSpc>
            </a:pPr>
            <a:r>
              <a:rPr lang="hu-HU" dirty="0">
                <a:solidFill>
                  <a:schemeClr val="tx1"/>
                </a:solidFill>
                <a:latin typeface="Arial" panose="020B0604020202020204" pitchFamily="34" charset="0"/>
                <a:cs typeface="Arial" panose="020B0604020202020204" pitchFamily="34" charset="0"/>
              </a:rPr>
              <a:t>Most csak felvillantom ennek a lehetőségét és később fogom kifejteni.</a:t>
            </a:r>
          </a:p>
          <a:p>
            <a:pPr algn="l">
              <a:lnSpc>
                <a:spcPct val="100000"/>
              </a:lnSpc>
            </a:pPr>
            <a:r>
              <a:rPr lang="hu-HU" dirty="0">
                <a:solidFill>
                  <a:schemeClr val="tx1"/>
                </a:solidFill>
                <a:latin typeface="Arial" panose="020B0604020202020204" pitchFamily="34" charset="0"/>
                <a:cs typeface="Arial" panose="020B0604020202020204" pitchFamily="34" charset="0"/>
              </a:rPr>
              <a:t>De amit fontos tudni, hogy az SGD-n kívül az összes többi módszer Adaptív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Ratet</a:t>
            </a:r>
            <a:r>
              <a:rPr lang="hu-HU" dirty="0">
                <a:solidFill>
                  <a:schemeClr val="tx1"/>
                </a:solidFill>
                <a:latin typeface="Arial" panose="020B0604020202020204" pitchFamily="34" charset="0"/>
                <a:cs typeface="Arial" panose="020B0604020202020204" pitchFamily="34" charset="0"/>
              </a:rPr>
              <a:t> használ (sőt egyes implementációkban még az SGD is)</a:t>
            </a:r>
          </a:p>
          <a:p>
            <a:pPr algn="l">
              <a:lnSpc>
                <a:spcPct val="100000"/>
              </a:lnSpc>
            </a:pPr>
            <a:r>
              <a:rPr lang="hu-HU" dirty="0">
                <a:solidFill>
                  <a:schemeClr val="tx1"/>
                </a:solidFill>
                <a:latin typeface="Arial" panose="020B0604020202020204" pitchFamily="34" charset="0"/>
                <a:cs typeface="Arial" panose="020B0604020202020204" pitchFamily="34" charset="0"/>
              </a:rPr>
              <a:t>Ez nem árt fejben tartani mert állatira meg tudja viccelni az ember.</a:t>
            </a:r>
          </a:p>
          <a:p>
            <a:pPr algn="l">
              <a:lnSpc>
                <a:spcPct val="100000"/>
              </a:lnSpc>
            </a:pPr>
            <a:r>
              <a:rPr lang="hu-HU" dirty="0">
                <a:solidFill>
                  <a:schemeClr val="tx1"/>
                </a:solidFill>
                <a:latin typeface="Arial" panose="020B0604020202020204" pitchFamily="34" charset="0"/>
                <a:cs typeface="Arial" panose="020B0604020202020204" pitchFamily="34" charset="0"/>
              </a:rPr>
              <a:t>Ezeknek a módszereknek az a lényege, hogy a háttérben, stikában valamilyen módszer szerint folyamatosan csökkentik a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r>
              <a:rPr lang="hu-HU" dirty="0">
                <a:solidFill>
                  <a:schemeClr val="tx1"/>
                </a:solidFill>
                <a:latin typeface="Arial" panose="020B0604020202020204" pitchFamily="34" charset="0"/>
                <a:cs typeface="Arial" panose="020B0604020202020204" pitchFamily="34" charset="0"/>
              </a:rPr>
              <a:t> értékét, ami pedig egy elég fontos tényezője annak, hogy egy-egy iteráció után milyen mértékben módosítjuk a súlyokat. Ezt csak megemlítem és fontos észben tartani. Mert a későbbi kísérletek során még jól jöhet ha értjük, hogy mi és miért történik, és fontos ha helyesen akarjuk értelmezni az eredményeket.</a:t>
            </a:r>
          </a:p>
        </p:txBody>
      </p:sp>
    </p:spTree>
    <p:extLst>
      <p:ext uri="{BB962C8B-B14F-4D97-AF65-F5344CB8AC3E}">
        <p14:creationId xmlns:p14="http://schemas.microsoft.com/office/powerpoint/2010/main" val="332951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236239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SGD – </a:t>
            </a:r>
            <a:r>
              <a:rPr lang="hu-HU" sz="3400" dirty="0" err="1">
                <a:solidFill>
                  <a:schemeClr val="tx1"/>
                </a:solidFill>
                <a:latin typeface="Georgia" panose="02040502050405020303" pitchFamily="18" charset="0"/>
                <a:cs typeface="Arial" panose="020B0604020202020204" pitchFamily="34" charset="0"/>
              </a:rPr>
              <a:t>Keep</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it</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simple</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Egyszóval amíg másként nem hivatkozok rá addig mindig az </a:t>
            </a:r>
            <a:r>
              <a:rPr lang="hu-HU" dirty="0" err="1">
                <a:solidFill>
                  <a:schemeClr val="tx1"/>
                </a:solidFill>
                <a:latin typeface="Arial" panose="020B0604020202020204" pitchFamily="34" charset="0"/>
                <a:cs typeface="Arial" panose="020B0604020202020204" pitchFamily="34" charset="0"/>
              </a:rPr>
              <a:t>Scikit</a:t>
            </a:r>
            <a:r>
              <a:rPr lang="hu-HU" dirty="0">
                <a:solidFill>
                  <a:schemeClr val="tx1"/>
                </a:solidFill>
                <a:latin typeface="Arial" panose="020B0604020202020204" pitchFamily="34" charset="0"/>
                <a:cs typeface="Arial" panose="020B0604020202020204" pitchFamily="34" charset="0"/>
              </a:rPr>
              <a:t> SGD módszer szerint fogom futtatni a kísérleteket és ennek is azzal a változatával ahol a </a:t>
            </a:r>
            <a:r>
              <a:rPr lang="hu-HU" dirty="0" err="1">
                <a:solidFill>
                  <a:schemeClr val="tx1"/>
                </a:solidFill>
                <a:latin typeface="Arial" panose="020B0604020202020204" pitchFamily="34" charset="0"/>
                <a:cs typeface="Arial" panose="020B0604020202020204" pitchFamily="34" charset="0"/>
              </a:rPr>
              <a:t>Nesterov</a:t>
            </a:r>
            <a:r>
              <a:rPr lang="hu-HU" dirty="0">
                <a:solidFill>
                  <a:schemeClr val="tx1"/>
                </a:solidFill>
                <a:latin typeface="Arial" panose="020B0604020202020204" pitchFamily="34" charset="0"/>
                <a:cs typeface="Arial" panose="020B0604020202020204" pitchFamily="34" charset="0"/>
              </a:rPr>
              <a:t> féle Momentum ki van kapcsolva, mert ez is meg tudja tréfálni az embert.</a:t>
            </a:r>
          </a:p>
        </p:txBody>
      </p:sp>
    </p:spTree>
    <p:extLst>
      <p:ext uri="{BB962C8B-B14F-4D97-AF65-F5344CB8AC3E}">
        <p14:creationId xmlns:p14="http://schemas.microsoft.com/office/powerpoint/2010/main" val="86562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Mit csinálunk</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4">
            <a:extLst>
              <a:ext uri="{FF2B5EF4-FFF2-40B4-BE49-F238E27FC236}">
                <a16:creationId xmlns:a16="http://schemas.microsoft.com/office/drawing/2014/main" id="{228FD55E-C0DF-492A-97AD-CFF680DB67D0}"/>
              </a:ext>
            </a:extLst>
          </p:cNvPr>
          <p:cNvSpPr txBox="1">
            <a:spLocks/>
          </p:cNvSpPr>
          <p:nvPr/>
        </p:nvSpPr>
        <p:spPr>
          <a:xfrm>
            <a:off x="4704522" y="1513805"/>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neurális háló kimenete alapján hozunk egy döntést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döntés nyomán a neurális háló bemeneteinek értéke meg fog változni. Ez alapján új kimenet keletkezik és ismétlődik a ciklus</a:t>
            </a:r>
          </a:p>
        </p:txBody>
      </p: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Minden iterációban módosítjuk is az NN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90271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236239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Visszatérve arra, hogyan ne vesszen el az adaptivitás</a:t>
            </a:r>
          </a:p>
          <a:p>
            <a:pPr algn="l">
              <a:lnSpc>
                <a:spcPct val="100000"/>
              </a:lnSpc>
            </a:pPr>
            <a:r>
              <a:rPr lang="hu-HU" dirty="0">
                <a:solidFill>
                  <a:schemeClr val="tx1"/>
                </a:solidFill>
                <a:latin typeface="Arial" panose="020B0604020202020204" pitchFamily="34" charset="0"/>
                <a:cs typeface="Arial" panose="020B0604020202020204" pitchFamily="34" charset="0"/>
              </a:rPr>
              <a:t>És arra, hogy miért fontos ez.</a:t>
            </a:r>
          </a:p>
        </p:txBody>
      </p:sp>
    </p:spTree>
    <p:extLst>
      <p:ext uri="{BB962C8B-B14F-4D97-AF65-F5344CB8AC3E}">
        <p14:creationId xmlns:p14="http://schemas.microsoft.com/office/powerpoint/2010/main" val="379093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904658"/>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 adatpivitás</a:t>
            </a:r>
          </a:p>
          <a:p>
            <a:pPr algn="l">
              <a:lnSpc>
                <a:spcPct val="100000"/>
              </a:lnSpc>
            </a:pPr>
            <a:r>
              <a:rPr lang="hu-HU" dirty="0">
                <a:solidFill>
                  <a:schemeClr val="tx1"/>
                </a:solidFill>
                <a:latin typeface="Arial" panose="020B0604020202020204" pitchFamily="34" charset="0"/>
                <a:cs typeface="Arial" panose="020B0604020202020204" pitchFamily="34" charset="0"/>
              </a:rPr>
              <a:t>Akkor most megragadnám a lehetőséget, hogy kicsit beszéljek erről,</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mert ez az egész PhD kutatásom egyik alappillére.</a:t>
            </a:r>
          </a:p>
        </p:txBody>
      </p:sp>
      <p:sp>
        <p:nvSpPr>
          <p:cNvPr id="3" name="Szöveg helye 14">
            <a:extLst>
              <a:ext uri="{FF2B5EF4-FFF2-40B4-BE49-F238E27FC236}">
                <a16:creationId xmlns:a16="http://schemas.microsoft.com/office/drawing/2014/main" id="{4413083D-94D9-4A76-BE9D-B56140112A6A}"/>
              </a:ext>
            </a:extLst>
          </p:cNvPr>
          <p:cNvSpPr txBox="1">
            <a:spLocks/>
          </p:cNvSpPr>
          <p:nvPr/>
        </p:nvSpPr>
        <p:spPr>
          <a:xfrm>
            <a:off x="541246" y="2358887"/>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Olyan módszert akarok amely adaptív</a:t>
            </a:r>
          </a:p>
          <a:p>
            <a:pPr algn="l">
              <a:lnSpc>
                <a:spcPct val="100000"/>
              </a:lnSpc>
            </a:pPr>
            <a:r>
              <a:rPr lang="hu-HU" dirty="0">
                <a:solidFill>
                  <a:schemeClr val="tx1"/>
                </a:solidFill>
                <a:latin typeface="Arial" panose="020B0604020202020204" pitchFamily="34" charset="0"/>
                <a:cs typeface="Arial" panose="020B0604020202020204" pitchFamily="34" charset="0"/>
              </a:rPr>
              <a:t>Mit jelent ez, és mit jelent ez az erőforrás és különös tekintettel a felhő alapú erőforrás kezelésében, irányításában, szabályozásában.</a:t>
            </a:r>
          </a:p>
        </p:txBody>
      </p:sp>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3813116"/>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Ha már itt tartunk, hogyan kapcsolódik ez a </a:t>
            </a:r>
            <a:r>
              <a:rPr lang="hu-HU" sz="3400" dirty="0" err="1">
                <a:solidFill>
                  <a:schemeClr val="tx1"/>
                </a:solidFill>
                <a:latin typeface="Georgia" panose="02040502050405020303" pitchFamily="18" charset="0"/>
                <a:cs typeface="Arial" panose="020B0604020202020204" pitchFamily="34" charset="0"/>
              </a:rPr>
              <a:t>Concept-drifthez</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Mi az 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és miért fontos ez? Hogyan kapcsolódik, milyen kapcsolatban van az adaptivitással és hogyan kapcsolódik ez ahhoz, hogy milyen módon tanítjuk a neurális hálót.</a:t>
            </a:r>
          </a:p>
          <a:p>
            <a:pPr algn="l">
              <a:lnSpc>
                <a:spcPct val="100000"/>
              </a:lnSpc>
            </a:pP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Ha ezt megtettem [</a:t>
            </a:r>
            <a:r>
              <a:rPr lang="hu-HU" dirty="0" err="1">
                <a:solidFill>
                  <a:schemeClr val="tx1"/>
                </a:solidFill>
                <a:latin typeface="Arial" panose="020B0604020202020204" pitchFamily="34" charset="0"/>
                <a:cs typeface="Arial" panose="020B0604020202020204" pitchFamily="34" charset="0"/>
              </a:rPr>
              <a:t>motíváltam</a:t>
            </a:r>
            <a:r>
              <a:rPr lang="hu-HU" dirty="0">
                <a:solidFill>
                  <a:schemeClr val="tx1"/>
                </a:solidFill>
                <a:latin typeface="Arial" panose="020B0604020202020204" pitchFamily="34" charset="0"/>
                <a:cs typeface="Arial" panose="020B0604020202020204" pitchFamily="34" charset="0"/>
              </a:rPr>
              <a:t>] akkor utána bemutatni, hogyan alakult volna a fenti kettős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pálya ha nem úgy tanítom ahogy tanítottam, hanem online módon ahol a Neurális hálót mindig csak az új adatok alapján módosítom, vagy (VAGY) az összes adaton tanulunk de mindegyiken ugyan annyiszor (WARM_START = OFF)</a:t>
            </a:r>
          </a:p>
        </p:txBody>
      </p:sp>
    </p:spTree>
    <p:extLst>
      <p:ext uri="{BB962C8B-B14F-4D97-AF65-F5344CB8AC3E}">
        <p14:creationId xmlns:p14="http://schemas.microsoft.com/office/powerpoint/2010/main" val="334083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Mi az a </a:t>
            </a:r>
            <a:r>
              <a:rPr lang="hu-HU" sz="3400" dirty="0" err="1">
                <a:solidFill>
                  <a:schemeClr val="tx1"/>
                </a:solidFill>
                <a:latin typeface="Georgia" panose="02040502050405020303" pitchFamily="18" charset="0"/>
                <a:cs typeface="Arial" panose="020B0604020202020204" pitchFamily="34" charset="0"/>
              </a:rPr>
              <a:t>Concept</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Drift</a:t>
            </a:r>
            <a:r>
              <a:rPr lang="hu-HU" sz="3400" dirty="0">
                <a:solidFill>
                  <a:schemeClr val="tx1"/>
                </a:solidFill>
                <a:latin typeface="Georgia" panose="02040502050405020303" pitchFamily="18" charset="0"/>
                <a:cs typeface="Arial" panose="020B0604020202020204" pitchFamily="34" charset="0"/>
              </a:rPr>
              <a:t> – és miért emlegetem annyit</a:t>
            </a:r>
          </a:p>
          <a:p>
            <a:pPr algn="l">
              <a:lnSpc>
                <a:spcPct val="100000"/>
              </a:lnSpc>
            </a:pPr>
            <a:r>
              <a:rPr lang="hu-HU" dirty="0">
                <a:solidFill>
                  <a:schemeClr val="tx1"/>
                </a:solidFill>
                <a:latin typeface="Arial" panose="020B0604020202020204" pitchFamily="34" charset="0"/>
                <a:cs typeface="Arial" panose="020B0604020202020204" pitchFamily="34" charset="0"/>
              </a:rPr>
              <a:t>A rosszindulatú felvetés szerint 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driftet</a:t>
            </a:r>
            <a:r>
              <a:rPr lang="hu-HU" dirty="0">
                <a:solidFill>
                  <a:schemeClr val="tx1"/>
                </a:solidFill>
                <a:latin typeface="Arial" panose="020B0604020202020204" pitchFamily="34" charset="0"/>
                <a:cs typeface="Arial" panose="020B0604020202020204" pitchFamily="34" charset="0"/>
              </a:rPr>
              <a:t> csak azért emlegetem mert az általam választott módszer mellett szeretnék érvelni.</a:t>
            </a:r>
          </a:p>
        </p:txBody>
      </p:sp>
      <p:sp>
        <p:nvSpPr>
          <p:cNvPr id="6" name="Szöveg helye 14">
            <a:extLst>
              <a:ext uri="{FF2B5EF4-FFF2-40B4-BE49-F238E27FC236}">
                <a16:creationId xmlns:a16="http://schemas.microsoft.com/office/drawing/2014/main" id="{54A5EBD2-D5FA-40D0-B844-7E9756305135}"/>
              </a:ext>
            </a:extLst>
          </p:cNvPr>
          <p:cNvSpPr txBox="1">
            <a:spLocks/>
          </p:cNvSpPr>
          <p:nvPr/>
        </p:nvSpPr>
        <p:spPr>
          <a:xfrm>
            <a:off x="541246" y="1785534"/>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Tegyük fel van egy rendszerünk</a:t>
            </a:r>
          </a:p>
          <a:p>
            <a:pPr algn="l">
              <a:lnSpc>
                <a:spcPct val="100000"/>
              </a:lnSpc>
            </a:pPr>
            <a:r>
              <a:rPr lang="hu-HU" dirty="0">
                <a:solidFill>
                  <a:schemeClr val="tx1"/>
                </a:solidFill>
                <a:latin typeface="Arial" panose="020B0604020202020204" pitchFamily="34" charset="0"/>
                <a:cs typeface="Arial" panose="020B0604020202020204" pitchFamily="34" charset="0"/>
              </a:rPr>
              <a:t>Lehet ez egy egyszerű függvény is, ahol a rendszer állapot változói és a kimenete között van valamilyen kapcsolat.</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A feladatunk az, hogy találjunk egy függvényt ami jól közelíti vagy aminek a segítségével le tudjuk írni ezt a kapcsolatot.</a:t>
            </a:r>
          </a:p>
        </p:txBody>
      </p:sp>
      <p:sp>
        <p:nvSpPr>
          <p:cNvPr id="7" name="Szöveg helye 14">
            <a:extLst>
              <a:ext uri="{FF2B5EF4-FFF2-40B4-BE49-F238E27FC236}">
                <a16:creationId xmlns:a16="http://schemas.microsoft.com/office/drawing/2014/main" id="{88144624-4454-45AA-96E2-50A9E7DDDCF3}"/>
              </a:ext>
            </a:extLst>
          </p:cNvPr>
          <p:cNvSpPr txBox="1">
            <a:spLocks/>
          </p:cNvSpPr>
          <p:nvPr/>
        </p:nvSpPr>
        <p:spPr>
          <a:xfrm>
            <a:off x="541246" y="3239763"/>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Itt azonban két választásunk van</a:t>
            </a:r>
          </a:p>
          <a:p>
            <a:pPr algn="l">
              <a:lnSpc>
                <a:spcPct val="100000"/>
              </a:lnSpc>
            </a:pPr>
            <a:r>
              <a:rPr lang="hu-HU" dirty="0">
                <a:solidFill>
                  <a:schemeClr val="tx1"/>
                </a:solidFill>
                <a:latin typeface="Arial" panose="020B0604020202020204" pitchFamily="34" charset="0"/>
                <a:cs typeface="Arial" panose="020B0604020202020204" pitchFamily="34" charset="0"/>
              </a:rPr>
              <a:t>Feltételezhetjük, hogy ez a kapcsolat állandó. Például Newton mozgás törvényei, a gravitációs együttható ismeretében ki tudjuk számolni, hol lesz a Jupyter 10, 20, 30, 40, 50, 100, 200, 2000, 5000, 50000, 1000000 év múlva.</a:t>
            </a:r>
          </a:p>
        </p:txBody>
      </p:sp>
      <p:sp>
        <p:nvSpPr>
          <p:cNvPr id="8" name="Szöveg helye 14">
            <a:extLst>
              <a:ext uri="{FF2B5EF4-FFF2-40B4-BE49-F238E27FC236}">
                <a16:creationId xmlns:a16="http://schemas.microsoft.com/office/drawing/2014/main" id="{1AA34E1F-20EA-41A9-BDC2-A36CF8CBA6A2}"/>
              </a:ext>
            </a:extLst>
          </p:cNvPr>
          <p:cNvSpPr txBox="1">
            <a:spLocks/>
          </p:cNvSpPr>
          <p:nvPr/>
        </p:nvSpPr>
        <p:spPr>
          <a:xfrm>
            <a:off x="541246" y="4501443"/>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Vagy feltételezhetjük, hogy a kapcsolat nem állandó</a:t>
            </a:r>
          </a:p>
          <a:p>
            <a:pPr algn="l">
              <a:lnSpc>
                <a:spcPct val="100000"/>
              </a:lnSpc>
            </a:pPr>
            <a:r>
              <a:rPr lang="hu-HU" dirty="0">
                <a:solidFill>
                  <a:schemeClr val="tx1"/>
                </a:solidFill>
                <a:latin typeface="Arial" panose="020B0604020202020204" pitchFamily="34" charset="0"/>
                <a:cs typeface="Arial" panose="020B0604020202020204" pitchFamily="34" charset="0"/>
              </a:rPr>
              <a:t>És az idő egy pontján – ráadásul egy nem ismert pontján – megváltozhat. Mondjuk egyszer csak valaki bekapcsolja az Anti-</a:t>
            </a:r>
            <a:r>
              <a:rPr lang="hu-HU" dirty="0" err="1">
                <a:solidFill>
                  <a:schemeClr val="tx1"/>
                </a:solidFill>
                <a:latin typeface="Arial" panose="020B0604020202020204" pitchFamily="34" charset="0"/>
                <a:cs typeface="Arial" panose="020B0604020202020204" pitchFamily="34" charset="0"/>
              </a:rPr>
              <a:t>Graviti</a:t>
            </a:r>
            <a:r>
              <a:rPr lang="hu-HU" dirty="0">
                <a:solidFill>
                  <a:schemeClr val="tx1"/>
                </a:solidFill>
                <a:latin typeface="Arial" panose="020B0604020202020204" pitchFamily="34" charset="0"/>
                <a:cs typeface="Arial" panose="020B0604020202020204" pitchFamily="34" charset="0"/>
              </a:rPr>
              <a:t> tényezőt megszűnik a tömegvonzás és minden szabadon mozgó test egyszer csak egyenes vonalú egyenletes mozgásba vált át.</a:t>
            </a:r>
          </a:p>
        </p:txBody>
      </p:sp>
    </p:spTree>
    <p:extLst>
      <p:ext uri="{BB962C8B-B14F-4D97-AF65-F5344CB8AC3E}">
        <p14:creationId xmlns:p14="http://schemas.microsoft.com/office/powerpoint/2010/main" val="3410527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Hol fordulhat elő az általam vizsgált rendszerben a </a:t>
            </a:r>
            <a:r>
              <a:rPr lang="hu-HU" sz="3400" dirty="0" err="1">
                <a:solidFill>
                  <a:schemeClr val="tx1"/>
                </a:solidFill>
                <a:latin typeface="Georgia" panose="02040502050405020303" pitchFamily="18" charset="0"/>
                <a:cs typeface="Arial" panose="020B0604020202020204" pitchFamily="34" charset="0"/>
              </a:rPr>
              <a:t>Concept-Drift</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Röviden bárhol. Kicsit bővebben akár feltételezhetném azt is, hogy sehol és soha.</a:t>
            </a:r>
          </a:p>
          <a:p>
            <a:pPr algn="l">
              <a:lnSpc>
                <a:spcPct val="100000"/>
              </a:lnSpc>
            </a:pPr>
            <a:r>
              <a:rPr lang="hu-HU" dirty="0">
                <a:solidFill>
                  <a:schemeClr val="tx1"/>
                </a:solidFill>
                <a:latin typeface="Arial" panose="020B0604020202020204" pitchFamily="34" charset="0"/>
                <a:cs typeface="Arial" panose="020B0604020202020204" pitchFamily="34" charset="0"/>
              </a:rPr>
              <a:t>Ennek az eldöntése és bizonyítása nem tárgya a disszertációmnak.</a:t>
            </a:r>
          </a:p>
          <a:p>
            <a:pPr algn="l">
              <a:lnSpc>
                <a:spcPct val="100000"/>
              </a:lnSpc>
            </a:pPr>
            <a:r>
              <a:rPr lang="hu-HU" dirty="0">
                <a:solidFill>
                  <a:schemeClr val="tx1"/>
                </a:solidFill>
                <a:latin typeface="Arial" panose="020B0604020202020204" pitchFamily="34" charset="0"/>
                <a:cs typeface="Arial" panose="020B0604020202020204" pitchFamily="34" charset="0"/>
              </a:rPr>
              <a:t>Ugyanakkor a tudományos vizsgálat pontosságának igénye nélkül feltételezhetjük,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rendszer bármelyik eleme idővel </a:t>
            </a:r>
            <a:r>
              <a:rPr lang="hu-HU" dirty="0" err="1">
                <a:solidFill>
                  <a:schemeClr val="tx1"/>
                </a:solidFill>
                <a:latin typeface="Arial" panose="020B0604020202020204" pitchFamily="34" charset="0"/>
                <a:cs typeface="Arial" panose="020B0604020202020204" pitchFamily="34" charset="0"/>
              </a:rPr>
              <a:t>meghibásodhat</a:t>
            </a:r>
            <a:r>
              <a:rPr lang="hu-HU" dirty="0">
                <a:solidFill>
                  <a:schemeClr val="tx1"/>
                </a:solidFill>
                <a:latin typeface="Arial" panose="020B0604020202020204" pitchFamily="34" charset="0"/>
                <a:cs typeface="Arial" panose="020B0604020202020204" pitchFamily="34" charset="0"/>
              </a:rPr>
              <a:t>, vagy nem a korábbi hatásfokkal működik (pl. belassulnak a </a:t>
            </a:r>
            <a:r>
              <a:rPr lang="hu-HU" dirty="0" err="1">
                <a:solidFill>
                  <a:schemeClr val="tx1"/>
                </a:solidFill>
                <a:latin typeface="Arial" panose="020B0604020202020204" pitchFamily="34" charset="0"/>
                <a:cs typeface="Arial" panose="020B0604020202020204" pitchFamily="34" charset="0"/>
              </a:rPr>
              <a:t>hard_diskek</a:t>
            </a:r>
            <a:r>
              <a:rPr lang="hu-HU" dirty="0">
                <a:solidFill>
                  <a:schemeClr val="tx1"/>
                </a:solidFill>
                <a:latin typeface="Arial" panose="020B0604020202020204" pitchFamily="34" charset="0"/>
                <a:cs typeface="Arial" panose="020B0604020202020204" pitchFamily="34" charset="0"/>
              </a:rPr>
              <a:t>) (pl. rendszerfrissítések hatására megváltozik az operációs rendszer vagy az adott program működési sebessége) (pl. kicserélnek valamilyen alkatrészt a rendszerben aminek hatására megváltozik az egész rendszer működése)</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Ha például az elosztott adatbázis példát veszem figyelembe, akkor megváltozhat a rendszer belső állapota és a kiszolgálási idő közötti összefüggés csupán abból az egyszerű tényből kifolyólag, hogy az adatbázis adati bővülnek, csökkennek, új lekérdezések kerülnek bele, változik a felhasználok száma.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Ha például az elosztott web szerver példát veszem figyelembe, akkor ha nem egy statikus weboldal kiszolgálóról van szó, akkor megváltozhat a belső állapotváltozók és a kiszolgálási idő közötti kapcsolat azáltal, hogy változik a kiszolgálásra kerülő tartalom, csökken, vagy nő az indexelt tartalom, a fájlok mérete, típusa, új szolgáltatás kerül </a:t>
            </a:r>
            <a:r>
              <a:rPr lang="hu-HU" dirty="0" err="1">
                <a:solidFill>
                  <a:schemeClr val="tx1"/>
                </a:solidFill>
                <a:latin typeface="Arial" panose="020B0604020202020204" pitchFamily="34" charset="0"/>
                <a:cs typeface="Arial" panose="020B0604020202020204" pitchFamily="34" charset="0"/>
              </a:rPr>
              <a:t>bevezétésre</a:t>
            </a:r>
            <a:r>
              <a:rPr lang="hu-HU" dirty="0">
                <a:solidFill>
                  <a:schemeClr val="tx1"/>
                </a:solidFill>
                <a:latin typeface="Arial" panose="020B0604020202020204" pitchFamily="34" charset="0"/>
                <a:cs typeface="Arial" panose="020B0604020202020204" pitchFamily="34" charset="0"/>
              </a:rPr>
              <a:t>, emelkedik a streamelt tartalom száma, stb.)</a:t>
            </a:r>
          </a:p>
        </p:txBody>
      </p:sp>
    </p:spTree>
    <p:extLst>
      <p:ext uri="{BB962C8B-B14F-4D97-AF65-F5344CB8AC3E}">
        <p14:creationId xmlns:p14="http://schemas.microsoft.com/office/powerpoint/2010/main" val="190922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Természetesen feltételezhetném azt is, hogy a rendszer statikus</a:t>
            </a:r>
          </a:p>
          <a:p>
            <a:pPr algn="l">
              <a:lnSpc>
                <a:spcPct val="100000"/>
              </a:lnSpc>
            </a:pPr>
            <a:r>
              <a:rPr lang="hu-HU" dirty="0">
                <a:solidFill>
                  <a:schemeClr val="tx1"/>
                </a:solidFill>
                <a:latin typeface="Arial" panose="020B0604020202020204" pitchFamily="34" charset="0"/>
                <a:cs typeface="Arial" panose="020B0604020202020204" pitchFamily="34" charset="0"/>
              </a:rPr>
              <a:t>Például egyszer telepítenek egy szolgáltatás és az betonszilárd. Semmi és soha nem változik benne.</a:t>
            </a:r>
          </a:p>
        </p:txBody>
      </p:sp>
      <p:sp>
        <p:nvSpPr>
          <p:cNvPr id="3" name="Szöveg helye 14">
            <a:extLst>
              <a:ext uri="{FF2B5EF4-FFF2-40B4-BE49-F238E27FC236}">
                <a16:creationId xmlns:a16="http://schemas.microsoft.com/office/drawing/2014/main" id="{AEBC0E5B-65DC-464A-B48C-A582D136883D}"/>
              </a:ext>
            </a:extLst>
          </p:cNvPr>
          <p:cNvSpPr txBox="1">
            <a:spLocks/>
          </p:cNvSpPr>
          <p:nvPr/>
        </p:nvSpPr>
        <p:spPr>
          <a:xfrm>
            <a:off x="541246" y="2925220"/>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Azonban ha feltételezzük, hogy ez nem így van és valahogy kezelni akarjuk a változást</a:t>
            </a:r>
          </a:p>
          <a:p>
            <a:pPr algn="l">
              <a:lnSpc>
                <a:spcPct val="100000"/>
              </a:lnSpc>
            </a:pPr>
            <a:r>
              <a:rPr lang="hu-HU" dirty="0">
                <a:solidFill>
                  <a:schemeClr val="tx1"/>
                </a:solidFill>
                <a:latin typeface="Arial" panose="020B0604020202020204" pitchFamily="34" charset="0"/>
                <a:cs typeface="Arial" panose="020B0604020202020204" pitchFamily="34" charset="0"/>
              </a:rPr>
              <a:t>Akkor olyan tanulási módszert kell választanom, amely képes lesz kezelni, figyelembe venni a megváltozott helyzetet és alkalmazkodni hozzá.</a:t>
            </a:r>
          </a:p>
        </p:txBody>
      </p:sp>
    </p:spTree>
    <p:extLst>
      <p:ext uri="{BB962C8B-B14F-4D97-AF65-F5344CB8AC3E}">
        <p14:creationId xmlns:p14="http://schemas.microsoft.com/office/powerpoint/2010/main" val="702385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1145075"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800" dirty="0">
                <a:solidFill>
                  <a:schemeClr val="tx1"/>
                </a:solidFill>
                <a:latin typeface="Georgia" panose="02040502050405020303" pitchFamily="18" charset="0"/>
                <a:cs typeface="Arial" panose="020B0604020202020204" pitchFamily="34" charset="0"/>
              </a:rPr>
              <a:t>Ezt úgy érem el, hogy minden döntés után „kicsit” újra tanítom a hálót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Minden iterációban módosítjuk is az NN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233641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Hogy a „kicsit” ebben a kontextusban mit jelent az a vizsgálatom egyik tárgya.</a:t>
            </a:r>
          </a:p>
          <a:p>
            <a:pPr algn="l">
              <a:lnSpc>
                <a:spcPct val="100000"/>
              </a:lnSpc>
            </a:pPr>
            <a:r>
              <a:rPr lang="hu-HU" dirty="0">
                <a:solidFill>
                  <a:schemeClr val="tx1"/>
                </a:solidFill>
                <a:latin typeface="Arial" panose="020B0604020202020204" pitchFamily="34" charset="0"/>
                <a:cs typeface="Arial" panose="020B0604020202020204" pitchFamily="34" charset="0"/>
              </a:rPr>
              <a:t>Hogy tulajdonképpen milyen hatással van az adaptivitásra, ha így és ha amúgy tanítjuk a hálót. Ha ilyen, vagy ha olyan beállításokat alkalmazunk.</a:t>
            </a:r>
          </a:p>
        </p:txBody>
      </p:sp>
      <p:sp>
        <p:nvSpPr>
          <p:cNvPr id="3" name="Szöveg helye 14">
            <a:extLst>
              <a:ext uri="{FF2B5EF4-FFF2-40B4-BE49-F238E27FC236}">
                <a16:creationId xmlns:a16="http://schemas.microsoft.com/office/drawing/2014/main" id="{AEBC0E5B-65DC-464A-B48C-A582D136883D}"/>
              </a:ext>
            </a:extLst>
          </p:cNvPr>
          <p:cNvSpPr txBox="1">
            <a:spLocks/>
          </p:cNvSpPr>
          <p:nvPr/>
        </p:nvSpPr>
        <p:spPr>
          <a:xfrm>
            <a:off x="541246" y="2925220"/>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Természetesen ezek a beállítások nem csak arra leszenek hatással, hogy rendszer mennyire adaptív hanem arra is, hogy önmagában milyen gyorsan és milyen jól találjuk meg a változók és a kimenet közötti kapcsolatot.</a:t>
            </a:r>
          </a:p>
          <a:p>
            <a:pPr algn="l">
              <a:lnSpc>
                <a:spcPct val="100000"/>
              </a:lnSpc>
            </a:pPr>
            <a:r>
              <a:rPr lang="hu-HU" dirty="0">
                <a:solidFill>
                  <a:schemeClr val="tx1"/>
                </a:solidFill>
                <a:latin typeface="Arial" panose="020B0604020202020204" pitchFamily="34" charset="0"/>
                <a:cs typeface="Arial" panose="020B0604020202020204" pitchFamily="34" charset="0"/>
              </a:rPr>
              <a:t>Tehát a probléma kicsit összetettebb és ha egy teljesen statikus rendszert feltételeznék akkor sem mindegy, hogy milyen beállításokat használunk, mert ezek hatással vannak arra, hogy a rendszer milyen jól működik.</a:t>
            </a:r>
          </a:p>
          <a:p>
            <a:pPr algn="l">
              <a:lnSpc>
                <a:spcPct val="100000"/>
              </a:lnSpc>
            </a:pPr>
            <a:r>
              <a:rPr lang="hu-HU" dirty="0">
                <a:solidFill>
                  <a:schemeClr val="tx1"/>
                </a:solidFill>
                <a:latin typeface="Arial" panose="020B0604020202020204" pitchFamily="34" charset="0"/>
                <a:cs typeface="Arial" panose="020B0604020202020204" pitchFamily="34" charset="0"/>
              </a:rPr>
              <a:t>Az adaptivitás itt csak egy non-plusz ultra, hab a tortán ha úgy tetszik. Feltételezhetnénk egy halál statikus rendszert is.</a:t>
            </a:r>
          </a:p>
        </p:txBody>
      </p:sp>
    </p:spTree>
    <p:extLst>
      <p:ext uri="{BB962C8B-B14F-4D97-AF65-F5344CB8AC3E}">
        <p14:creationId xmlns:p14="http://schemas.microsoft.com/office/powerpoint/2010/main" val="40176318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Van-e valami köze az adaptivitásnak ahhoz, hogy ez a rendszer esetleg majd gyorsabban mondja meg a megfelelő számú Virtuális gép (erőforrás) számát mint a küszöbértéken alapuló módszerek?</a:t>
            </a:r>
          </a:p>
        </p:txBody>
      </p:sp>
      <p:sp>
        <p:nvSpPr>
          <p:cNvPr id="3" name="Szöveg helye 14">
            <a:extLst>
              <a:ext uri="{FF2B5EF4-FFF2-40B4-BE49-F238E27FC236}">
                <a16:creationId xmlns:a16="http://schemas.microsoft.com/office/drawing/2014/main" id="{AEBC0E5B-65DC-464A-B48C-A582D136883D}"/>
              </a:ext>
            </a:extLst>
          </p:cNvPr>
          <p:cNvSpPr txBox="1">
            <a:spLocks/>
          </p:cNvSpPr>
          <p:nvPr/>
        </p:nvSpPr>
        <p:spPr>
          <a:xfrm>
            <a:off x="541246" y="3048010"/>
            <a:ext cx="10910808" cy="60257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Nem. Az égvilágon semmi.</a:t>
            </a:r>
          </a:p>
          <a:p>
            <a:pPr algn="l">
              <a:lnSpc>
                <a:spcPct val="100000"/>
              </a:lnSpc>
            </a:pPr>
            <a:r>
              <a:rPr lang="hu-HU" dirty="0">
                <a:solidFill>
                  <a:schemeClr val="tx1"/>
                </a:solidFill>
                <a:latin typeface="Arial" panose="020B0604020202020204" pitchFamily="34" charset="0"/>
                <a:cs typeface="Arial" panose="020B0604020202020204" pitchFamily="34" charset="0"/>
              </a:rPr>
              <a:t>Ez a módszer az elképzelésem szerint nem attól fogja tudni gyorsabban (kevesebb idő alatt) megállapítani, hogy hány erőforrásra van szükség ahhoz, hogy a rendszer kimenetét (válaszidő) az adott tartományban tartsuk, hogy adaptív.</a:t>
            </a:r>
          </a:p>
          <a:p>
            <a:pPr algn="l">
              <a:lnSpc>
                <a:spcPct val="100000"/>
              </a:lnSpc>
            </a:pPr>
            <a:r>
              <a:rPr lang="hu-HU" dirty="0">
                <a:solidFill>
                  <a:schemeClr val="tx1"/>
                </a:solidFill>
                <a:latin typeface="Arial" panose="020B0604020202020204" pitchFamily="34" charset="0"/>
                <a:cs typeface="Arial" panose="020B0604020202020204" pitchFamily="34" charset="0"/>
              </a:rPr>
              <a:t>Az adaptivitásnak ehhez semmi köze.</a:t>
            </a:r>
          </a:p>
          <a:p>
            <a:pPr algn="l">
              <a:lnSpc>
                <a:spcPct val="100000"/>
              </a:lnSpc>
            </a:pPr>
            <a:r>
              <a:rPr lang="hu-HU" dirty="0">
                <a:solidFill>
                  <a:schemeClr val="tx1"/>
                </a:solidFill>
                <a:latin typeface="Arial" panose="020B0604020202020204" pitchFamily="34" charset="0"/>
                <a:cs typeface="Arial" panose="020B0604020202020204" pitchFamily="34" charset="0"/>
              </a:rPr>
              <a:t>Ezt szerintem az által fogja tudni majd elérni, hogy „ismeri” vagyis „megtanulta” a belső állapot változók és a kimenet közötti kapcsolatot. Továbbá. Megtanulta, hogy milyen hatást okoz az erőforrások számának változása a rendszer belső állapotváltozóban. A két modell alapján együttesen pontosabban tudjuk meghatározni a szükséges erőforrások számát, mintha lépésenként lekövetnénk valamilyen küszöbérték alapú ha akkor szabály alapján.</a:t>
            </a:r>
          </a:p>
          <a:p>
            <a:pPr algn="l">
              <a:lnSpc>
                <a:spcPct val="100000"/>
              </a:lnSpc>
            </a:pPr>
            <a:r>
              <a:rPr lang="hu-HU" dirty="0">
                <a:solidFill>
                  <a:schemeClr val="tx1"/>
                </a:solidFill>
                <a:latin typeface="Arial" panose="020B0604020202020204" pitchFamily="34" charset="0"/>
                <a:cs typeface="Arial" panose="020B0604020202020204" pitchFamily="34" charset="0"/>
              </a:rPr>
              <a:t>Hiszen belátható, hogy egy HA .. AKKOR feltételt egy mérés során egyszer tudunk kiértékelni és ha a szabálybázis nem pontos és minden területet lefedő és miért lenne az akkor nem fogja tudni egy lépésben megmondani a jó számot.</a:t>
            </a:r>
          </a:p>
          <a:p>
            <a:pPr algn="l">
              <a:lnSpc>
                <a:spcPct val="100000"/>
              </a:lnSpc>
            </a:pPr>
            <a:r>
              <a:rPr lang="hu-HU" dirty="0">
                <a:solidFill>
                  <a:schemeClr val="tx1"/>
                </a:solidFill>
                <a:latin typeface="Arial" panose="020B0604020202020204" pitchFamily="34" charset="0"/>
                <a:cs typeface="Arial" panose="020B0604020202020204" pitchFamily="34" charset="0"/>
              </a:rPr>
              <a:t>Nem úgy az a módszer amit mi alkalmazunk – ami ha jó a becslés akkor egy méréssel megmondja a jó értéket.</a:t>
            </a:r>
          </a:p>
        </p:txBody>
      </p:sp>
    </p:spTree>
    <p:extLst>
      <p:ext uri="{BB962C8B-B14F-4D97-AF65-F5344CB8AC3E}">
        <p14:creationId xmlns:p14="http://schemas.microsoft.com/office/powerpoint/2010/main" val="27743067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a:solidFill>
                  <a:schemeClr val="tx1"/>
                </a:solidFill>
                <a:latin typeface="Georgia" panose="02040502050405020303" pitchFamily="18" charset="0"/>
                <a:cs typeface="Arial" panose="020B0604020202020204" pitchFamily="34" charset="0"/>
              </a:rPr>
              <a:t>Szisztematikus tesztek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a:solidFill>
                  <a:schemeClr val="tx1"/>
                </a:solidFill>
                <a:latin typeface="Georgia" panose="02040502050405020303" pitchFamily="18" charset="0"/>
                <a:cs typeface="Calibri Light" panose="020F0302020204030204" pitchFamily="34" charset="0"/>
              </a:rPr>
              <a:t>1.  Legnagyobb félelmem, hogy rosszul írtam meg a programot</a:t>
            </a:r>
          </a:p>
          <a:p>
            <a:pPr marL="285750" indent="-285750" algn="l">
              <a:lnSpc>
                <a:spcPct val="100000"/>
              </a:lnSpc>
              <a:buFontTx/>
              <a:buChar char="-"/>
            </a:pPr>
            <a:r>
              <a:rPr lang="hu-HU">
                <a:solidFill>
                  <a:schemeClr val="tx1"/>
                </a:solidFill>
                <a:latin typeface="Arial" panose="020B0604020202020204" pitchFamily="34" charset="0"/>
                <a:cs typeface="Arial" panose="020B0604020202020204" pitchFamily="34" charset="0"/>
              </a:rPr>
              <a:t>Ezért bár feleslegesnek tűnik számos tesztet végzek el mert igen sok a hibalehetőség és nem szeretnék lyukra futni</a:t>
            </a:r>
          </a:p>
          <a:p>
            <a:pPr algn="l">
              <a:lnSpc>
                <a:spcPct val="100000"/>
              </a:lnSpc>
            </a:pPr>
            <a:endParaRPr lang="hu-HU">
              <a:solidFill>
                <a:schemeClr val="tx1"/>
              </a:solidFill>
              <a:latin typeface="Arial" panose="020B0604020202020204" pitchFamily="34" charset="0"/>
              <a:cs typeface="Arial" panose="020B0604020202020204" pitchFamily="34" charset="0"/>
            </a:endParaRPr>
          </a:p>
          <a:p>
            <a:pPr algn="l">
              <a:lnSpc>
                <a:spcPct val="100000"/>
              </a:lnSpc>
            </a:pPr>
            <a:r>
              <a:rPr lang="hu-HU" sz="2000">
                <a:solidFill>
                  <a:schemeClr val="tx1"/>
                </a:solidFill>
                <a:latin typeface="Georgia" panose="02040502050405020303" pitchFamily="18" charset="0"/>
                <a:cs typeface="Calibri Light" panose="020F0302020204030204" pitchFamily="34" charset="0"/>
              </a:rPr>
              <a:t>2.  Ezeknek a teszteknek nincs tudományos vagy vizsgálati értéke csak azt vizsgálom, hogy minden úgy történik-e ahogy történnie kell.</a:t>
            </a:r>
            <a:endParaRPr lang="hu-HU" sz="2000" dirty="0">
              <a:solidFill>
                <a:schemeClr val="tx1"/>
              </a:solidFill>
              <a:latin typeface="Georgia" panose="02040502050405020303" pitchFamily="18" charset="0"/>
              <a:cs typeface="Calibri Light" panose="020F0302020204030204" pitchFamily="34" charset="0"/>
            </a:endParaRPr>
          </a:p>
        </p:txBody>
      </p:sp>
      <p:pic>
        <p:nvPicPr>
          <p:cNvPr id="3" name="Kép 2">
            <a:extLst>
              <a:ext uri="{FF2B5EF4-FFF2-40B4-BE49-F238E27FC236}">
                <a16:creationId xmlns:a16="http://schemas.microsoft.com/office/drawing/2014/main" id="{0BB8BE51-5E37-4299-9E35-5177637DA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20293"/>
            <a:ext cx="12192000" cy="4837707"/>
          </a:xfrm>
          <a:prstGeom prst="rect">
            <a:avLst/>
          </a:prstGeom>
        </p:spPr>
      </p:pic>
      <p:pic>
        <p:nvPicPr>
          <p:cNvPr id="5" name="Kép 4">
            <a:extLst>
              <a:ext uri="{FF2B5EF4-FFF2-40B4-BE49-F238E27FC236}">
                <a16:creationId xmlns:a16="http://schemas.microsoft.com/office/drawing/2014/main" id="{ACCA9C1C-82D5-4AB7-B2BF-34D6EEBBF9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20293"/>
            <a:ext cx="12192000" cy="4837707"/>
          </a:xfrm>
          <a:prstGeom prst="rect">
            <a:avLst/>
          </a:prstGeom>
        </p:spPr>
      </p:pic>
      <p:pic>
        <p:nvPicPr>
          <p:cNvPr id="7" name="Kép 6">
            <a:extLst>
              <a:ext uri="{FF2B5EF4-FFF2-40B4-BE49-F238E27FC236}">
                <a16:creationId xmlns:a16="http://schemas.microsoft.com/office/drawing/2014/main" id="{8F613259-354E-4A05-8498-877DD63E8C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48" y="4840911"/>
            <a:ext cx="12192000" cy="2017089"/>
          </a:xfrm>
          <a:prstGeom prst="rect">
            <a:avLst/>
          </a:prstGeom>
        </p:spPr>
      </p:pic>
      <p:pic>
        <p:nvPicPr>
          <p:cNvPr id="11" name="Kép 10">
            <a:extLst>
              <a:ext uri="{FF2B5EF4-FFF2-40B4-BE49-F238E27FC236}">
                <a16:creationId xmlns:a16="http://schemas.microsoft.com/office/drawing/2014/main" id="{1FA40082-795D-40A1-AC9D-EC7B1C720F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052870"/>
            <a:ext cx="12192000" cy="4805130"/>
          </a:xfrm>
          <a:prstGeom prst="rect">
            <a:avLst/>
          </a:prstGeom>
        </p:spPr>
      </p:pic>
      <p:pic>
        <p:nvPicPr>
          <p:cNvPr id="13" name="Kép 12">
            <a:extLst>
              <a:ext uri="{FF2B5EF4-FFF2-40B4-BE49-F238E27FC236}">
                <a16:creationId xmlns:a16="http://schemas.microsoft.com/office/drawing/2014/main" id="{8686E215-C49E-4986-B3AF-165519135F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049203"/>
            <a:ext cx="12192000" cy="4808797"/>
          </a:xfrm>
          <a:prstGeom prst="rect">
            <a:avLst/>
          </a:prstGeom>
        </p:spPr>
      </p:pic>
      <p:pic>
        <p:nvPicPr>
          <p:cNvPr id="16" name="Kép 15">
            <a:extLst>
              <a:ext uri="{FF2B5EF4-FFF2-40B4-BE49-F238E27FC236}">
                <a16:creationId xmlns:a16="http://schemas.microsoft.com/office/drawing/2014/main" id="{C226190A-DFB0-451D-B274-7900C96978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6471" y="0"/>
            <a:ext cx="3879057" cy="6858000"/>
          </a:xfrm>
          <a:prstGeom prst="rect">
            <a:avLst/>
          </a:prstGeom>
        </p:spPr>
      </p:pic>
      <p:pic>
        <p:nvPicPr>
          <p:cNvPr id="19" name="Kép 18">
            <a:extLst>
              <a:ext uri="{FF2B5EF4-FFF2-40B4-BE49-F238E27FC236}">
                <a16:creationId xmlns:a16="http://schemas.microsoft.com/office/drawing/2014/main" id="{D3E2B50A-5BBA-4FC7-809F-DA20193D94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22" y="2414997"/>
            <a:ext cx="12093155" cy="4280875"/>
          </a:xfrm>
          <a:prstGeom prst="rect">
            <a:avLst/>
          </a:prstGeom>
        </p:spPr>
      </p:pic>
      <p:pic>
        <p:nvPicPr>
          <p:cNvPr id="21" name="Kép 20">
            <a:extLst>
              <a:ext uri="{FF2B5EF4-FFF2-40B4-BE49-F238E27FC236}">
                <a16:creationId xmlns:a16="http://schemas.microsoft.com/office/drawing/2014/main" id="{BAA47D9E-D81F-40A0-8DC9-6078B7E28D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80968" y="0"/>
            <a:ext cx="7030064" cy="6858000"/>
          </a:xfrm>
          <a:prstGeom prst="rect">
            <a:avLst/>
          </a:prstGeom>
        </p:spPr>
      </p:pic>
      <p:pic>
        <p:nvPicPr>
          <p:cNvPr id="23" name="Kép 22" descr="A képen szöveg látható&#10;&#10;Automatikusan generált leírás">
            <a:extLst>
              <a:ext uri="{FF2B5EF4-FFF2-40B4-BE49-F238E27FC236}">
                <a16:creationId xmlns:a16="http://schemas.microsoft.com/office/drawing/2014/main" id="{0F92C7C5-A422-4588-945E-FCE073823C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9860" y="1040856"/>
            <a:ext cx="7812280" cy="4776288"/>
          </a:xfrm>
          <a:prstGeom prst="rect">
            <a:avLst/>
          </a:prstGeom>
        </p:spPr>
      </p:pic>
    </p:spTree>
    <p:extLst>
      <p:ext uri="{BB962C8B-B14F-4D97-AF65-F5344CB8AC3E}">
        <p14:creationId xmlns:p14="http://schemas.microsoft.com/office/powerpoint/2010/main" val="7165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a:solidFill>
                  <a:schemeClr val="tx1"/>
                </a:solidFill>
                <a:latin typeface="Georgia" panose="02040502050405020303" pitchFamily="18" charset="0"/>
                <a:cs typeface="Arial" panose="020B0604020202020204" pitchFamily="34" charset="0"/>
              </a:rPr>
              <a:t>Szisztematikus tesztek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a:solidFill>
                  <a:schemeClr val="tx1"/>
                </a:solidFill>
                <a:latin typeface="Georgia" panose="02040502050405020303" pitchFamily="18" charset="0"/>
                <a:cs typeface="Calibri Light" panose="020F0302020204030204" pitchFamily="34" charset="0"/>
              </a:rPr>
              <a:t>1.  Legnagyobb félelmem, hogy rosszul írtam meg a programot</a:t>
            </a:r>
          </a:p>
          <a:p>
            <a:pPr marL="285750" indent="-285750" algn="l">
              <a:lnSpc>
                <a:spcPct val="100000"/>
              </a:lnSpc>
              <a:buFontTx/>
              <a:buChar char="-"/>
            </a:pPr>
            <a:r>
              <a:rPr lang="hu-HU">
                <a:solidFill>
                  <a:schemeClr val="tx1"/>
                </a:solidFill>
                <a:latin typeface="Arial" panose="020B0604020202020204" pitchFamily="34" charset="0"/>
                <a:cs typeface="Arial" panose="020B0604020202020204" pitchFamily="34" charset="0"/>
              </a:rPr>
              <a:t>Ezért bár feleslegesnek tűnik számos tesztet végzek el mert igen sok a hibalehetőség és nem szeretnék lyukra futni</a:t>
            </a:r>
          </a:p>
          <a:p>
            <a:pPr algn="l">
              <a:lnSpc>
                <a:spcPct val="100000"/>
              </a:lnSpc>
            </a:pPr>
            <a:endParaRPr lang="hu-HU">
              <a:solidFill>
                <a:schemeClr val="tx1"/>
              </a:solidFill>
              <a:latin typeface="Arial" panose="020B0604020202020204" pitchFamily="34" charset="0"/>
              <a:cs typeface="Arial" panose="020B0604020202020204" pitchFamily="34" charset="0"/>
            </a:endParaRPr>
          </a:p>
          <a:p>
            <a:pPr algn="l">
              <a:lnSpc>
                <a:spcPct val="100000"/>
              </a:lnSpc>
            </a:pPr>
            <a:r>
              <a:rPr lang="hu-HU" sz="2000">
                <a:solidFill>
                  <a:schemeClr val="tx1"/>
                </a:solidFill>
                <a:latin typeface="Georgia" panose="02040502050405020303" pitchFamily="18" charset="0"/>
                <a:cs typeface="Calibri Light" panose="020F0302020204030204" pitchFamily="34" charset="0"/>
              </a:rPr>
              <a:t>2.  Ezeknek a teszteknek nincs tudományos vagy vizsgálati értéke csak azt vizsgálom, hogy minden úgy történik-e ahogy történnie kell.</a:t>
            </a:r>
            <a:endParaRPr lang="hu-HU" sz="2000" dirty="0">
              <a:solidFill>
                <a:schemeClr val="tx1"/>
              </a:solidFill>
              <a:latin typeface="Georgia" panose="02040502050405020303" pitchFamily="18" charset="0"/>
              <a:cs typeface="Calibri Light" panose="020F0302020204030204" pitchFamily="34" charset="0"/>
            </a:endParaRPr>
          </a:p>
        </p:txBody>
      </p:sp>
      <p:pic>
        <p:nvPicPr>
          <p:cNvPr id="2" name="ani_history">
            <a:hlinkClick r:id="" action="ppaction://media"/>
            <a:extLst>
              <a:ext uri="{FF2B5EF4-FFF2-40B4-BE49-F238E27FC236}">
                <a16:creationId xmlns:a16="http://schemas.microsoft.com/office/drawing/2014/main" id="{EC8C6824-8341-40FF-9DFF-F2CD9EF950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84263"/>
            <a:ext cx="12192000" cy="4689475"/>
          </a:xfrm>
          <a:prstGeom prst="rect">
            <a:avLst/>
          </a:prstGeom>
        </p:spPr>
      </p:pic>
    </p:spTree>
    <p:extLst>
      <p:ext uri="{BB962C8B-B14F-4D97-AF65-F5344CB8AC3E}">
        <p14:creationId xmlns:p14="http://schemas.microsoft.com/office/powerpoint/2010/main" val="13575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1. Számú feladat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Megtalálni a megfelelő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266762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Megnézni ha a másik képletet használom mi változik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Átírni a LR képletet úgy ahogy az eredeti cikkben volt az én változatomhoz képest, és megfigyelni az összefüggéseket.</a:t>
            </a:r>
          </a:p>
        </p:txBody>
      </p:sp>
    </p:spTree>
    <p:extLst>
      <p:ext uri="{BB962C8B-B14F-4D97-AF65-F5344CB8AC3E}">
        <p14:creationId xmlns:p14="http://schemas.microsoft.com/office/powerpoint/2010/main" val="18941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az MLP </a:t>
            </a:r>
            <a:r>
              <a:rPr lang="hu-HU" sz="2000" dirty="0" err="1">
                <a:solidFill>
                  <a:schemeClr val="tx1"/>
                </a:solidFill>
                <a:latin typeface="Georgia" panose="02040502050405020303" pitchFamily="18" charset="0"/>
                <a:cs typeface="Calibri Light" panose="020F0302020204030204" pitchFamily="34" charset="0"/>
              </a:rPr>
              <a:t>hiperparaméterei</a:t>
            </a:r>
            <a:r>
              <a:rPr lang="hu-HU" sz="2000" dirty="0">
                <a:solidFill>
                  <a:schemeClr val="tx1"/>
                </a:solidFill>
                <a:latin typeface="Georgia" panose="02040502050405020303" pitchFamily="18" charset="0"/>
                <a:cs typeface="Calibri Light" panose="020F0302020204030204" pitchFamily="34" charset="0"/>
              </a:rPr>
              <a:t> milyen hatással vannak a tanulásra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Leginkább arra gondolok,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Batch </a:t>
            </a:r>
            <a:r>
              <a:rPr lang="hu-HU" dirty="0" err="1">
                <a:solidFill>
                  <a:schemeClr val="tx1"/>
                </a:solidFill>
                <a:latin typeface="Arial" panose="020B0604020202020204" pitchFamily="34" charset="0"/>
                <a:cs typeface="Arial" panose="020B0604020202020204" pitchFamily="34" charset="0"/>
              </a:rPr>
              <a:t>size</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err="1">
                <a:solidFill>
                  <a:schemeClr val="tx1"/>
                </a:solidFill>
                <a:latin typeface="Arial" panose="020B0604020202020204" pitchFamily="34" charset="0"/>
                <a:cs typeface="Arial" panose="020B0604020202020204" pitchFamily="34" charset="0"/>
              </a:rPr>
              <a:t>Solver</a:t>
            </a:r>
            <a:r>
              <a:rPr lang="hu-HU" dirty="0">
                <a:solidFill>
                  <a:schemeClr val="tx1"/>
                </a:solidFill>
                <a:latin typeface="Arial" panose="020B0604020202020204" pitchFamily="34" charset="0"/>
                <a:cs typeface="Arial" panose="020B0604020202020204" pitchFamily="34" charset="0"/>
              </a:rPr>
              <a:t> (Adam, SDG, </a:t>
            </a:r>
            <a:r>
              <a:rPr lang="hu-HU" dirty="0" err="1">
                <a:solidFill>
                  <a:schemeClr val="tx1"/>
                </a:solidFill>
                <a:latin typeface="Arial" panose="020B0604020202020204" pitchFamily="34" charset="0"/>
                <a:cs typeface="Arial" panose="020B0604020202020204" pitchFamily="34" charset="0"/>
              </a:rPr>
              <a:t>RSMProp</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ADAGrad</a:t>
            </a:r>
            <a:r>
              <a:rPr lang="hu-HU" dirty="0">
                <a:solidFill>
                  <a:schemeClr val="tx1"/>
                </a:solidFill>
                <a:latin typeface="Arial" panose="020B0604020202020204" pitchFamily="34" charset="0"/>
                <a:cs typeface="Arial" panose="020B0604020202020204" pitchFamily="34" charset="0"/>
              </a:rPr>
              <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architektúra (15,5) (10,5), (10,10) </a:t>
            </a:r>
            <a:r>
              <a:rPr lang="hu-HU" dirty="0" err="1">
                <a:solidFill>
                  <a:schemeClr val="tx1"/>
                </a:solidFill>
                <a:latin typeface="Arial" panose="020B0604020202020204" pitchFamily="34" charset="0"/>
                <a:cs typeface="Arial" panose="020B0604020202020204" pitchFamily="34" charset="0"/>
              </a:rPr>
              <a:t>etc</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átviteli vagy aktivációs függvények (</a:t>
            </a:r>
            <a:r>
              <a:rPr lang="hu-HU" dirty="0" err="1">
                <a:solidFill>
                  <a:schemeClr val="tx1"/>
                </a:solidFill>
                <a:latin typeface="Arial" panose="020B0604020202020204" pitchFamily="34" charset="0"/>
                <a:cs typeface="Arial" panose="020B0604020202020204" pitchFamily="34" charset="0"/>
              </a:rPr>
              <a:t>Relu</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Tanh</a:t>
            </a:r>
            <a:r>
              <a:rPr lang="hu-HU"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287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az MLP </a:t>
            </a:r>
            <a:r>
              <a:rPr lang="hu-HU" sz="2000" dirty="0" err="1">
                <a:solidFill>
                  <a:schemeClr val="tx1"/>
                </a:solidFill>
                <a:latin typeface="Georgia" panose="02040502050405020303" pitchFamily="18" charset="0"/>
                <a:cs typeface="Calibri Light" panose="020F0302020204030204" pitchFamily="34" charset="0"/>
              </a:rPr>
              <a:t>hyperparaméterei</a:t>
            </a:r>
            <a:r>
              <a:rPr lang="hu-HU" sz="2000" dirty="0">
                <a:solidFill>
                  <a:schemeClr val="tx1"/>
                </a:solidFill>
                <a:latin typeface="Georgia" panose="02040502050405020303" pitchFamily="18" charset="0"/>
                <a:cs typeface="Calibri Light" panose="020F0302020204030204" pitchFamily="34" charset="0"/>
              </a:rPr>
              <a:t> milyen hatással vannak a tanulásra</a:t>
            </a:r>
          </a:p>
          <a:p>
            <a:pPr marL="285750" indent="-285750" algn="l">
              <a:lnSpc>
                <a:spcPct val="100000"/>
              </a:lnSpc>
              <a:buFontTx/>
              <a:buChar char="-"/>
            </a:pP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Batch </a:t>
            </a:r>
            <a:r>
              <a:rPr lang="hu-HU" dirty="0" err="1">
                <a:solidFill>
                  <a:schemeClr val="tx1"/>
                </a:solidFill>
                <a:latin typeface="Arial" panose="020B0604020202020204" pitchFamily="34" charset="0"/>
                <a:cs typeface="Arial" panose="020B0604020202020204" pitchFamily="34" charset="0"/>
              </a:rPr>
              <a:t>size</a:t>
            </a:r>
            <a:endParaRPr lang="hu-HU" dirty="0">
              <a:solidFill>
                <a:schemeClr val="tx1"/>
              </a:solidFill>
              <a:latin typeface="Arial" panose="020B0604020202020204" pitchFamily="34" charset="0"/>
              <a:cs typeface="Arial" panose="020B0604020202020204" pitchFamily="34" charset="0"/>
            </a:endParaRPr>
          </a:p>
        </p:txBody>
      </p:sp>
      <p:pic>
        <p:nvPicPr>
          <p:cNvPr id="3" name="Kép 2">
            <a:extLst>
              <a:ext uri="{FF2B5EF4-FFF2-40B4-BE49-F238E27FC236}">
                <a16:creationId xmlns:a16="http://schemas.microsoft.com/office/drawing/2014/main" id="{576CD3D4-7823-44FA-9C47-790E27300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5" name="Kép 4">
            <a:extLst>
              <a:ext uri="{FF2B5EF4-FFF2-40B4-BE49-F238E27FC236}">
                <a16:creationId xmlns:a16="http://schemas.microsoft.com/office/drawing/2014/main" id="{7A057F6C-4EB5-4506-832E-E55E22947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7" name="Kép 6">
            <a:extLst>
              <a:ext uri="{FF2B5EF4-FFF2-40B4-BE49-F238E27FC236}">
                <a16:creationId xmlns:a16="http://schemas.microsoft.com/office/drawing/2014/main" id="{215CD7FA-F1B5-4DA6-9B3B-07698DFCD1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1" name="Kép 10">
            <a:extLst>
              <a:ext uri="{FF2B5EF4-FFF2-40B4-BE49-F238E27FC236}">
                <a16:creationId xmlns:a16="http://schemas.microsoft.com/office/drawing/2014/main" id="{5827C9AF-0654-48B8-AD8E-74ACE68748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3" name="Kép 12">
            <a:extLst>
              <a:ext uri="{FF2B5EF4-FFF2-40B4-BE49-F238E27FC236}">
                <a16:creationId xmlns:a16="http://schemas.microsoft.com/office/drawing/2014/main" id="{79807098-82FA-4029-B4AA-ADA9AE1AE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5" name="Kép 14">
            <a:extLst>
              <a:ext uri="{FF2B5EF4-FFF2-40B4-BE49-F238E27FC236}">
                <a16:creationId xmlns:a16="http://schemas.microsoft.com/office/drawing/2014/main" id="{10704054-824B-40BC-89EA-17EF93761A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7" name="Kép 16">
            <a:extLst>
              <a:ext uri="{FF2B5EF4-FFF2-40B4-BE49-F238E27FC236}">
                <a16:creationId xmlns:a16="http://schemas.microsoft.com/office/drawing/2014/main" id="{600583A6-6C4E-4466-85AE-5CACBBAA1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9" name="Kép 18">
            <a:extLst>
              <a:ext uri="{FF2B5EF4-FFF2-40B4-BE49-F238E27FC236}">
                <a16:creationId xmlns:a16="http://schemas.microsoft.com/office/drawing/2014/main" id="{5AF62215-E35B-457A-88DC-14948EB42A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sp>
        <p:nvSpPr>
          <p:cNvPr id="20" name="Szöveg helye 14">
            <a:extLst>
              <a:ext uri="{FF2B5EF4-FFF2-40B4-BE49-F238E27FC236}">
                <a16:creationId xmlns:a16="http://schemas.microsoft.com/office/drawing/2014/main" id="{5331ED45-F50E-48DE-8FBA-D48189A67DC2}"/>
              </a:ext>
            </a:extLst>
          </p:cNvPr>
          <p:cNvSpPr txBox="1">
            <a:spLocks/>
          </p:cNvSpPr>
          <p:nvPr/>
        </p:nvSpPr>
        <p:spPr>
          <a:xfrm>
            <a:off x="1066512" y="5109910"/>
            <a:ext cx="7395097"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 csak egy emlékeztető</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Ezt megcsinálom úgy, hogy amikor a program generálja a képet akkor rátegyen egy nagyon szép ‚legend’-</a:t>
            </a:r>
            <a:r>
              <a:rPr lang="hu-HU" sz="1400" dirty="0" err="1">
                <a:solidFill>
                  <a:schemeClr val="tx1"/>
                </a:solidFill>
                <a:latin typeface="Arial" panose="020B0604020202020204" pitchFamily="34" charset="0"/>
                <a:cs typeface="Arial" panose="020B0604020202020204" pitchFamily="34" charset="0"/>
              </a:rPr>
              <a:t>et</a:t>
            </a:r>
            <a:r>
              <a:rPr lang="hu-HU" sz="1400" dirty="0">
                <a:solidFill>
                  <a:schemeClr val="tx1"/>
                </a:solidFill>
                <a:latin typeface="Arial" panose="020B0604020202020204" pitchFamily="34" charset="0"/>
                <a:cs typeface="Arial" panose="020B0604020202020204" pitchFamily="34" charset="0"/>
              </a:rPr>
              <a:t> ami mutatja, hogy milyen beállításokkal futott a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CACCBE00-39E3-4AE0-8BE8-ECCD8848072C}"/>
              </a:ext>
            </a:extLst>
          </p:cNvPr>
          <p:cNvSpPr txBox="1">
            <a:spLocks/>
          </p:cNvSpPr>
          <p:nvPr/>
        </p:nvSpPr>
        <p:spPr>
          <a:xfrm>
            <a:off x="8461610" y="2742597"/>
            <a:ext cx="3067782" cy="3589964"/>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800" dirty="0">
                <a:solidFill>
                  <a:schemeClr val="tx1"/>
                </a:solidFill>
                <a:latin typeface="Georgia" panose="02040502050405020303" pitchFamily="18" charset="0"/>
                <a:cs typeface="Arial" panose="020B0604020202020204" pitchFamily="34" charset="0"/>
              </a:rPr>
              <a:t>Beállítások</a:t>
            </a:r>
            <a:br>
              <a:rPr lang="hu-HU" sz="4800" dirty="0">
                <a:solidFill>
                  <a:schemeClr val="tx1"/>
                </a:solidFill>
                <a:latin typeface="Georgia" panose="02040502050405020303" pitchFamily="18" charset="0"/>
                <a:cs typeface="Arial" panose="020B0604020202020204" pitchFamily="34" charset="0"/>
              </a:rPr>
            </a:br>
            <a:r>
              <a:rPr lang="hu-HU" sz="1400" dirty="0" err="1">
                <a:solidFill>
                  <a:schemeClr val="tx1"/>
                </a:solidFill>
                <a:latin typeface="Arial" panose="020B0604020202020204" pitchFamily="34" charset="0"/>
                <a:cs typeface="Arial" panose="020B0604020202020204" pitchFamily="34" charset="0"/>
              </a:rPr>
              <a:t>Layers</a:t>
            </a:r>
            <a:r>
              <a:rPr lang="hu-HU" sz="1400" dirty="0">
                <a:solidFill>
                  <a:schemeClr val="tx1"/>
                </a:solidFill>
                <a:latin typeface="Arial" panose="020B0604020202020204" pitchFamily="34" charset="0"/>
                <a:cs typeface="Arial" panose="020B0604020202020204" pitchFamily="34" charset="0"/>
              </a:rPr>
              <a:t> = (10, 8)</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Learning_rate</a:t>
            </a:r>
            <a:r>
              <a:rPr lang="hu-HU" sz="1400" dirty="0">
                <a:solidFill>
                  <a:schemeClr val="tx1"/>
                </a:solidFill>
                <a:latin typeface="Arial" panose="020B0604020202020204" pitchFamily="34" charset="0"/>
                <a:cs typeface="Arial" panose="020B0604020202020204" pitchFamily="34" charset="0"/>
              </a:rPr>
              <a:t> = 0.001</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Solver</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adam</a:t>
            </a:r>
            <a:endParaRPr lang="hu-HU" sz="1400" dirty="0">
              <a:solidFill>
                <a:schemeClr val="tx1"/>
              </a:solidFill>
              <a:latin typeface="Arial" panose="020B0604020202020204" pitchFamily="34" charset="0"/>
              <a:cs typeface="Arial" panose="020B0604020202020204" pitchFamily="34" charset="0"/>
            </a:endParaRPr>
          </a:p>
          <a:p>
            <a:pPr algn="l">
              <a:lnSpc>
                <a:spcPct val="100000"/>
              </a:lnSpc>
            </a:pPr>
            <a:r>
              <a:rPr lang="hu-HU" sz="1400" dirty="0" err="1">
                <a:solidFill>
                  <a:schemeClr val="tx1"/>
                </a:solidFill>
                <a:latin typeface="Arial" panose="020B0604020202020204" pitchFamily="34" charset="0"/>
                <a:cs typeface="Arial" panose="020B0604020202020204" pitchFamily="34" charset="0"/>
              </a:rPr>
              <a:t>Warm_start</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True</a:t>
            </a:r>
            <a:endParaRPr lang="hu-HU" sz="1400" dirty="0">
              <a:solidFill>
                <a:schemeClr val="tx1"/>
              </a:solidFill>
              <a:latin typeface="Arial" panose="020B0604020202020204" pitchFamily="34" charset="0"/>
              <a:cs typeface="Arial" panose="020B0604020202020204" pitchFamily="34" charset="0"/>
            </a:endParaRPr>
          </a:p>
          <a:p>
            <a:pPr algn="l">
              <a:lnSpc>
                <a:spcPct val="100000"/>
              </a:lnSpc>
            </a:pPr>
            <a:r>
              <a:rPr lang="hu-HU" sz="1400" dirty="0" err="1">
                <a:solidFill>
                  <a:schemeClr val="tx1"/>
                </a:solidFill>
                <a:latin typeface="Arial" panose="020B0604020202020204" pitchFamily="34" charset="0"/>
                <a:cs typeface="Arial" panose="020B0604020202020204" pitchFamily="34" charset="0"/>
              </a:rPr>
              <a:t>Batch_size</a:t>
            </a:r>
            <a:r>
              <a:rPr lang="hu-HU" sz="1400" dirty="0">
                <a:solidFill>
                  <a:schemeClr val="tx1"/>
                </a:solidFill>
                <a:latin typeface="Arial" panose="020B0604020202020204" pitchFamily="34" charset="0"/>
                <a:cs typeface="Arial" panose="020B0604020202020204" pitchFamily="34" charset="0"/>
              </a:rPr>
              <a:t> = __</a:t>
            </a:r>
            <a:r>
              <a:rPr lang="hu-HU" sz="1400" dirty="0" err="1">
                <a:solidFill>
                  <a:schemeClr val="tx1"/>
                </a:solidFill>
                <a:latin typeface="Arial" panose="020B0604020202020204" pitchFamily="34" charset="0"/>
                <a:cs typeface="Arial" panose="020B0604020202020204" pitchFamily="34" charset="0"/>
              </a:rPr>
              <a:t>ez_változik_itt</a:t>
            </a:r>
            <a:r>
              <a:rPr lang="hu-HU" sz="1400" dirty="0">
                <a:solidFill>
                  <a:schemeClr val="tx1"/>
                </a:solidFill>
                <a:latin typeface="Arial" panose="020B0604020202020204" pitchFamily="34" charset="0"/>
                <a:cs typeface="Arial" panose="020B0604020202020204" pitchFamily="34" charset="0"/>
              </a:rPr>
              <a:t>__</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activation</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tanh</a:t>
            </a:r>
            <a:r>
              <a:rPr lang="hu-HU" sz="1400" dirty="0">
                <a:solidFill>
                  <a:schemeClr val="tx1"/>
                </a:solidFill>
                <a:latin typeface="Arial" panose="020B0604020202020204" pitchFamily="34" charset="0"/>
                <a:cs typeface="Arial" panose="020B0604020202020204" pitchFamily="34" charset="0"/>
              </a:rPr>
              <a:t>.</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36814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Multi LR </a:t>
            </a:r>
            <a:r>
              <a:rPr lang="hu-HU" sz="4800" dirty="0" err="1">
                <a:solidFill>
                  <a:schemeClr val="tx1"/>
                </a:solidFill>
                <a:latin typeface="Georgia" panose="02040502050405020303" pitchFamily="18" charset="0"/>
                <a:cs typeface="Arial" panose="020B0604020202020204" pitchFamily="34" charset="0"/>
              </a:rPr>
              <a:t>prediction</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metrika </a:t>
            </a:r>
            <a:r>
              <a:rPr lang="hu-HU" sz="2000" dirty="0" err="1">
                <a:solidFill>
                  <a:schemeClr val="tx1"/>
                </a:solidFill>
                <a:latin typeface="Georgia" panose="02040502050405020303" pitchFamily="18" charset="0"/>
                <a:cs typeface="Calibri Light" panose="020F0302020204030204" pitchFamily="34" charset="0"/>
              </a:rPr>
              <a:t>before</a:t>
            </a:r>
            <a:r>
              <a:rPr lang="hu-HU" sz="2000" dirty="0">
                <a:solidFill>
                  <a:schemeClr val="tx1"/>
                </a:solidFill>
                <a:latin typeface="Georgia" panose="02040502050405020303" pitchFamily="18" charset="0"/>
                <a:cs typeface="Calibri Light" panose="020F0302020204030204" pitchFamily="34" charset="0"/>
              </a:rPr>
              <a:t> – </a:t>
            </a:r>
            <a:r>
              <a:rPr lang="hu-HU" sz="2000" dirty="0" err="1">
                <a:solidFill>
                  <a:schemeClr val="tx1"/>
                </a:solidFill>
                <a:latin typeface="Georgia" panose="02040502050405020303" pitchFamily="18" charset="0"/>
                <a:cs typeface="Calibri Light" panose="020F0302020204030204" pitchFamily="34" charset="0"/>
              </a:rPr>
              <a:t>after</a:t>
            </a:r>
            <a:r>
              <a:rPr lang="hu-HU" sz="2000" dirty="0">
                <a:solidFill>
                  <a:schemeClr val="tx1"/>
                </a:solidFill>
                <a:latin typeface="Georgia" panose="02040502050405020303" pitchFamily="18" charset="0"/>
                <a:cs typeface="Calibri Light" panose="020F0302020204030204" pitchFamily="34" charset="0"/>
              </a:rPr>
              <a:t> becslésénél figyelembe venni a másik metrika értékét is</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Átírni a LR képletet úgy, hogy amikor az metrika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értékét becsülöm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alapján akkor ne csak a saját </a:t>
            </a:r>
            <a:r>
              <a:rPr lang="hu-HU" dirty="0" err="1">
                <a:solidFill>
                  <a:schemeClr val="tx1"/>
                </a:solidFill>
                <a:latin typeface="Arial" panose="020B0604020202020204" pitchFamily="34" charset="0"/>
                <a:cs typeface="Arial" panose="020B0604020202020204" pitchFamily="34" charset="0"/>
              </a:rPr>
              <a:t>befor</a:t>
            </a:r>
            <a:r>
              <a:rPr lang="hu-HU" dirty="0">
                <a:solidFill>
                  <a:schemeClr val="tx1"/>
                </a:solidFill>
                <a:latin typeface="Arial" panose="020B0604020202020204" pitchFamily="34" charset="0"/>
                <a:cs typeface="Arial" panose="020B0604020202020204" pitchFamily="34" charset="0"/>
              </a:rPr>
              <a:t> értékét hanem a másik metrika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értékét is figyelembe vegye.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Megvizsgálni, hogy ez milyen hatással van a tanulásra.</a:t>
            </a:r>
          </a:p>
        </p:txBody>
      </p:sp>
    </p:spTree>
    <p:extLst>
      <p:ext uri="{BB962C8B-B14F-4D97-AF65-F5344CB8AC3E}">
        <p14:creationId xmlns:p14="http://schemas.microsoft.com/office/powerpoint/2010/main" val="126317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Multi Time NN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neurális háló több múltbeli adatot is figyelembe vegyen a becslésnél.</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Ehhez át kell írnom a programot</a:t>
            </a:r>
          </a:p>
        </p:txBody>
      </p:sp>
    </p:spTree>
    <p:extLst>
      <p:ext uri="{BB962C8B-B14F-4D97-AF65-F5344CB8AC3E}">
        <p14:creationId xmlns:p14="http://schemas.microsoft.com/office/powerpoint/2010/main" val="283055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Keras</a:t>
            </a:r>
            <a:r>
              <a:rPr lang="hu-HU" sz="4800" dirty="0">
                <a:solidFill>
                  <a:schemeClr val="tx1"/>
                </a:solidFill>
                <a:latin typeface="Georgia" panose="02040502050405020303" pitchFamily="18" charset="0"/>
                <a:cs typeface="Arial" panose="020B0604020202020204" pitchFamily="34" charset="0"/>
              </a:rPr>
              <a:t> teszt előtt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mennyire érzékeny a Neurális Háló a véletlenszám generátorára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Különböző futásokat végezni változó véletlenszám kiinduló pontokkal és megvizsgálni, hogy ennek hatására mennyire esik szét, változik meg egy </a:t>
            </a:r>
            <a:r>
              <a:rPr lang="hu-HU" dirty="0" err="1">
                <a:solidFill>
                  <a:schemeClr val="tx1"/>
                </a:solidFill>
                <a:latin typeface="Arial" panose="020B0604020202020204" pitchFamily="34" charset="0"/>
                <a:cs typeface="Arial" panose="020B0604020202020204" pitchFamily="34" charset="0"/>
              </a:rPr>
              <a:t>egy</a:t>
            </a:r>
            <a:r>
              <a:rPr lang="hu-HU" dirty="0">
                <a:solidFill>
                  <a:schemeClr val="tx1"/>
                </a:solidFill>
                <a:latin typeface="Arial" panose="020B0604020202020204" pitchFamily="34" charset="0"/>
                <a:cs typeface="Arial" panose="020B0604020202020204" pitchFamily="34" charset="0"/>
              </a:rPr>
              <a:t> tanulás lefutása.</a:t>
            </a:r>
          </a:p>
        </p:txBody>
      </p:sp>
    </p:spTree>
    <p:extLst>
      <p:ext uri="{BB962C8B-B14F-4D97-AF65-F5344CB8AC3E}">
        <p14:creationId xmlns:p14="http://schemas.microsoft.com/office/powerpoint/2010/main" val="266783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Keras</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t>
            </a:r>
            <a:r>
              <a:rPr lang="hu-HU" sz="2000" dirty="0" err="1">
                <a:solidFill>
                  <a:schemeClr val="tx1"/>
                </a:solidFill>
                <a:latin typeface="Georgia" panose="02040502050405020303" pitchFamily="18" charset="0"/>
                <a:cs typeface="Calibri Light" panose="020F0302020204030204" pitchFamily="34" charset="0"/>
              </a:rPr>
              <a:t>Átirni</a:t>
            </a:r>
            <a:r>
              <a:rPr lang="hu-HU" sz="2000" dirty="0">
                <a:solidFill>
                  <a:schemeClr val="tx1"/>
                </a:solidFill>
                <a:latin typeface="Georgia" panose="02040502050405020303" pitchFamily="18" charset="0"/>
                <a:cs typeface="Calibri Light" panose="020F0302020204030204" pitchFamily="34" charset="0"/>
              </a:rPr>
              <a:t> a </a:t>
            </a:r>
            <a:r>
              <a:rPr lang="hu-HU" sz="2000" dirty="0" err="1">
                <a:solidFill>
                  <a:schemeClr val="tx1"/>
                </a:solidFill>
                <a:latin typeface="Georgia" panose="02040502050405020303" pitchFamily="18" charset="0"/>
                <a:cs typeface="Calibri Light" panose="020F0302020204030204" pitchFamily="34" charset="0"/>
              </a:rPr>
              <a:t>Nurális</a:t>
            </a:r>
            <a:r>
              <a:rPr lang="hu-HU" sz="2000" dirty="0">
                <a:solidFill>
                  <a:schemeClr val="tx1"/>
                </a:solidFill>
                <a:latin typeface="Georgia" panose="02040502050405020303" pitchFamily="18" charset="0"/>
                <a:cs typeface="Calibri Light" panose="020F0302020204030204" pitchFamily="34" charset="0"/>
              </a:rPr>
              <a:t> hálós részt </a:t>
            </a:r>
            <a:r>
              <a:rPr lang="hu-HU" sz="2000" dirty="0" err="1">
                <a:solidFill>
                  <a:schemeClr val="tx1"/>
                </a:solidFill>
                <a:latin typeface="Georgia" panose="02040502050405020303" pitchFamily="18" charset="0"/>
                <a:cs typeface="Calibri Light" panose="020F0302020204030204" pitchFamily="34" charset="0"/>
              </a:rPr>
              <a:t>Scikit-learnből</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Kerasba</a:t>
            </a:r>
            <a:endParaRPr lang="hu-HU" sz="2000" dirty="0">
              <a:solidFill>
                <a:schemeClr val="tx1"/>
              </a:solidFill>
              <a:latin typeface="Georgia" panose="02040502050405020303" pitchFamily="18" charset="0"/>
              <a:cs typeface="Calibri Light" panose="020F030202020403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Letesztelni, hogy szétesik-e a program.</a:t>
            </a:r>
          </a:p>
        </p:txBody>
      </p:sp>
    </p:spTree>
    <p:extLst>
      <p:ext uri="{BB962C8B-B14F-4D97-AF65-F5344CB8AC3E}">
        <p14:creationId xmlns:p14="http://schemas.microsoft.com/office/powerpoint/2010/main" val="193749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-&gt; 1D </a:t>
            </a:r>
            <a:r>
              <a:rPr lang="hu-HU" sz="4800" dirty="0" err="1">
                <a:solidFill>
                  <a:schemeClr val="tx1"/>
                </a:solidFill>
                <a:latin typeface="Georgia" panose="02040502050405020303" pitchFamily="18" charset="0"/>
                <a:cs typeface="Arial" panose="020B0604020202020204" pitchFamily="34" charset="0"/>
              </a:rPr>
              <a:t>Convolution</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t>
            </a:r>
            <a:r>
              <a:rPr lang="hu-HU" sz="2000" dirty="0" err="1">
                <a:solidFill>
                  <a:schemeClr val="tx1"/>
                </a:solidFill>
                <a:latin typeface="Georgia" panose="02040502050405020303" pitchFamily="18" charset="0"/>
                <a:cs typeface="Calibri Light" panose="020F0302020204030204" pitchFamily="34" charset="0"/>
              </a:rPr>
              <a:t>Kerasban</a:t>
            </a:r>
            <a:r>
              <a:rPr lang="hu-HU" sz="2000" dirty="0">
                <a:solidFill>
                  <a:schemeClr val="tx1"/>
                </a:solidFill>
                <a:latin typeface="Georgia" panose="02040502050405020303" pitchFamily="18" charset="0"/>
                <a:cs typeface="Calibri Light" panose="020F0302020204030204" pitchFamily="34" charset="0"/>
              </a:rPr>
              <a:t> megcsinálni, hogy 1-d </a:t>
            </a:r>
            <a:r>
              <a:rPr lang="hu-HU" sz="2000" dirty="0" err="1">
                <a:solidFill>
                  <a:schemeClr val="tx1"/>
                </a:solidFill>
                <a:latin typeface="Georgia" panose="02040502050405020303" pitchFamily="18" charset="0"/>
                <a:cs typeface="Calibri Light" panose="020F0302020204030204" pitchFamily="34" charset="0"/>
              </a:rPr>
              <a:t>convolúciós</a:t>
            </a:r>
            <a:r>
              <a:rPr lang="hu-HU" sz="2000" dirty="0">
                <a:solidFill>
                  <a:schemeClr val="tx1"/>
                </a:solidFill>
                <a:latin typeface="Georgia" panose="02040502050405020303" pitchFamily="18" charset="0"/>
                <a:cs typeface="Calibri Light" panose="020F0302020204030204" pitchFamily="34" charset="0"/>
              </a:rPr>
              <a:t> neurális háló legyen ott ahol most MLP van</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Megmérni a különbséget, megvizsgálni a hatást.</a:t>
            </a:r>
          </a:p>
        </p:txBody>
      </p:sp>
    </p:spTree>
    <p:extLst>
      <p:ext uri="{BB962C8B-B14F-4D97-AF65-F5344CB8AC3E}">
        <p14:creationId xmlns:p14="http://schemas.microsoft.com/office/powerpoint/2010/main" val="26267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821635"/>
            <a:ext cx="10906538" cy="603636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További alcímek és témák amelyek azonosak az enyémmel</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en-US" dirty="0">
                <a:solidFill>
                  <a:schemeClr val="bg1"/>
                </a:solidFill>
                <a:latin typeface="Arial" panose="020B0604020202020204" pitchFamily="34" charset="0"/>
                <a:cs typeface="Arial" panose="020B0604020202020204" pitchFamily="34" charset="0"/>
              </a:rPr>
              <a:t>Neural networks for self-learning control systems - Stanford ...</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en-US" dirty="0">
                <a:solidFill>
                  <a:schemeClr val="bg1"/>
                </a:solidFill>
                <a:latin typeface="Arial" panose="020B0604020202020204" pitchFamily="34" charset="0"/>
                <a:cs typeface="Arial" panose="020B0604020202020204" pitchFamily="34" charset="0"/>
              </a:rPr>
              <a:t>Robust Control Theory Based Stability Certificates for Neural ...</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en-US" u="sng" dirty="0">
                <a:hlinkClick r:id="rId5"/>
              </a:rPr>
              <a:t>Neural networks for control theory and practice - IEEE Xplore</a:t>
            </a:r>
          </a:p>
          <a:p>
            <a:pPr algn="l">
              <a:lnSpc>
                <a:spcPct val="100000"/>
              </a:lnSpc>
            </a:pPr>
            <a:r>
              <a:rPr lang="hu-HU" u="sng" dirty="0" err="1">
                <a:hlinkClick r:id="rId6"/>
              </a:rPr>
              <a:t>Machine</a:t>
            </a:r>
            <a:r>
              <a:rPr lang="hu-HU" u="sng" dirty="0">
                <a:hlinkClick r:id="rId6"/>
              </a:rPr>
              <a:t> </a:t>
            </a:r>
            <a:r>
              <a:rPr lang="hu-HU" u="sng" dirty="0" err="1">
                <a:hlinkClick r:id="rId6"/>
              </a:rPr>
              <a:t>learning</a:t>
            </a:r>
            <a:r>
              <a:rPr lang="hu-HU" u="sng" dirty="0">
                <a:hlinkClick r:id="rId6"/>
              </a:rPr>
              <a:t> </a:t>
            </a:r>
            <a:r>
              <a:rPr lang="hu-HU" u="sng" dirty="0" err="1">
                <a:hlinkClick r:id="rId6"/>
              </a:rPr>
              <a:t>control</a:t>
            </a:r>
            <a:r>
              <a:rPr lang="hu-HU" u="sng" dirty="0">
                <a:hlinkClick r:id="rId6"/>
              </a:rPr>
              <a:t> - Wikipedia</a:t>
            </a:r>
          </a:p>
          <a:p>
            <a:pPr algn="l">
              <a:lnSpc>
                <a:spcPct val="100000"/>
              </a:lnSpc>
            </a:pPr>
            <a:r>
              <a:rPr lang="en-US" u="sng" dirty="0">
                <a:hlinkClick r:id="rId7"/>
              </a:rPr>
              <a:t>Neural networks for self-learning control systems - Stanford ...</a:t>
            </a:r>
          </a:p>
          <a:p>
            <a:pPr algn="l">
              <a:lnSpc>
                <a:spcPct val="100000"/>
              </a:lnSpc>
            </a:pPr>
            <a:r>
              <a:rPr lang="en-US" dirty="0">
                <a:hlinkClick r:id="rId8"/>
              </a:rPr>
              <a:t>(PDF) Neural Control Theory: an Overview - ResearchGate</a:t>
            </a:r>
          </a:p>
          <a:p>
            <a:pPr algn="l">
              <a:lnSpc>
                <a:spcPct val="100000"/>
              </a:lnSpc>
            </a:pPr>
            <a:r>
              <a:rPr lang="en-US" dirty="0">
                <a:hlinkClick r:id="rId9"/>
              </a:rPr>
              <a:t>Neural Networks in Robotic Control: Theory and Applications</a:t>
            </a:r>
            <a:endParaRPr lang="hu-HU" dirty="0">
              <a:hlinkClick r:id="rId9"/>
            </a:endParaRPr>
          </a:p>
          <a:p>
            <a:pPr algn="l">
              <a:lnSpc>
                <a:spcPct val="100000"/>
              </a:lnSpc>
            </a:pPr>
            <a:r>
              <a:rPr lang="hu-HU" u="sng" dirty="0">
                <a:hlinkClick r:id="rId10"/>
              </a:rPr>
              <a:t>Tudományos cikkek - "</a:t>
            </a:r>
            <a:r>
              <a:rPr lang="hu-HU" b="1" u="sng" dirty="0" err="1">
                <a:hlinkClick r:id="rId10"/>
              </a:rPr>
              <a:t>control</a:t>
            </a:r>
            <a:r>
              <a:rPr lang="hu-HU" b="1" u="sng" dirty="0">
                <a:hlinkClick r:id="rId10"/>
              </a:rPr>
              <a:t> </a:t>
            </a:r>
            <a:r>
              <a:rPr lang="hu-HU" b="1" u="sng" dirty="0" err="1">
                <a:hlinkClick r:id="rId10"/>
              </a:rPr>
              <a:t>theory</a:t>
            </a:r>
            <a:r>
              <a:rPr lang="hu-HU" b="1" u="sng" dirty="0">
                <a:hlinkClick r:id="rId10"/>
              </a:rPr>
              <a:t> </a:t>
            </a:r>
            <a:r>
              <a:rPr lang="hu-HU" b="1" u="sng" dirty="0" err="1">
                <a:hlinkClick r:id="rId10"/>
              </a:rPr>
              <a:t>neural</a:t>
            </a:r>
            <a:r>
              <a:rPr lang="hu-HU" b="1" u="sng" dirty="0">
                <a:hlinkClick r:id="rId10"/>
              </a:rPr>
              <a:t> </a:t>
            </a:r>
            <a:r>
              <a:rPr lang="hu-HU" b="1" u="sng" dirty="0" err="1">
                <a:hlinkClick r:id="rId10"/>
              </a:rPr>
              <a:t>network</a:t>
            </a:r>
            <a:r>
              <a:rPr lang="hu-HU" u="sng" dirty="0">
                <a:hlinkClick r:id="rId10"/>
              </a:rPr>
              <a:t>"</a:t>
            </a:r>
            <a:endParaRPr lang="hu-HU" dirty="0"/>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76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662608"/>
            <a:ext cx="10906538" cy="39955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adaptív erőforrás szabályozó rendszer</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Szólhatna arról a cikk, hogy a Rendszer Adaptív.</a:t>
            </a:r>
          </a:p>
          <a:p>
            <a:pPr algn="l">
              <a:lnSpc>
                <a:spcPct val="100000"/>
              </a:lnSpc>
            </a:pPr>
            <a:r>
              <a:rPr lang="hu-HU" dirty="0">
                <a:solidFill>
                  <a:schemeClr val="bg1"/>
                </a:solidFill>
                <a:latin typeface="Arial" panose="020B0604020202020204" pitchFamily="34" charset="0"/>
                <a:cs typeface="Arial" panose="020B0604020202020204" pitchFamily="34" charset="0"/>
              </a:rPr>
              <a:t>Ez ugyanis kurvára nem volt kidomborítva az eredeti cikkben én meg kurvára ezt szeretném kutatni.</a:t>
            </a:r>
          </a:p>
          <a:p>
            <a:pPr algn="l">
              <a:lnSpc>
                <a:spcPct val="100000"/>
              </a:lnSpc>
            </a:pPr>
            <a:r>
              <a:rPr lang="hu-HU" dirty="0">
                <a:solidFill>
                  <a:schemeClr val="bg1"/>
                </a:solidFill>
                <a:latin typeface="Arial" panose="020B0604020202020204" pitchFamily="34" charset="0"/>
                <a:cs typeface="Arial" panose="020B0604020202020204" pitchFamily="34" charset="0"/>
              </a:rPr>
              <a:t>Hogy adaptív szabályozás neurális hálóval felhő erőforrások kiosztására.</a:t>
            </a:r>
          </a:p>
          <a:p>
            <a:pPr algn="l">
              <a:lnSpc>
                <a:spcPct val="100000"/>
              </a:lnSpc>
            </a:pPr>
            <a:r>
              <a:rPr lang="hu-HU" dirty="0">
                <a:solidFill>
                  <a:schemeClr val="bg1"/>
                </a:solidFill>
                <a:latin typeface="Arial" panose="020B0604020202020204" pitchFamily="34" charset="0"/>
                <a:cs typeface="Arial" panose="020B0604020202020204" pitchFamily="34" charset="0"/>
              </a:rPr>
              <a:t>Annyi van, hogy adaptáltam egy módszert a virtuális erőforrások dinamikus kiosztására.</a:t>
            </a:r>
          </a:p>
          <a:p>
            <a:pPr algn="l">
              <a:lnSpc>
                <a:spcPct val="100000"/>
              </a:lnSpc>
            </a:pPr>
            <a:r>
              <a:rPr lang="hu-HU" dirty="0">
                <a:solidFill>
                  <a:schemeClr val="bg1"/>
                </a:solidFill>
                <a:latin typeface="Arial" panose="020B0604020202020204" pitchFamily="34" charset="0"/>
                <a:cs typeface="Arial" panose="020B0604020202020204" pitchFamily="34" charset="0"/>
              </a:rPr>
              <a:t>Kulcsszavak,:</a:t>
            </a:r>
          </a:p>
          <a:p>
            <a:pPr algn="l">
              <a:lnSpc>
                <a:spcPct val="100000"/>
              </a:lnSpc>
            </a:pPr>
            <a:r>
              <a:rPr lang="hu-HU" dirty="0">
                <a:solidFill>
                  <a:schemeClr val="bg1"/>
                </a:solidFill>
                <a:latin typeface="Arial" panose="020B0604020202020204" pitchFamily="34" charset="0"/>
                <a:cs typeface="Arial" panose="020B0604020202020204" pitchFamily="34" charset="0"/>
              </a:rPr>
              <a:t>Adaptív, dinamikus erőforrás szabályozás, vezérlés, </a:t>
            </a:r>
            <a:r>
              <a:rPr lang="hu-HU">
                <a:solidFill>
                  <a:schemeClr val="bg1"/>
                </a:solidFill>
                <a:latin typeface="Arial" panose="020B0604020202020204" pitchFamily="34" charset="0"/>
                <a:cs typeface="Arial" panose="020B0604020202020204" pitchFamily="34" charset="0"/>
              </a:rPr>
              <a:t>neurális háló</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579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2. Számú feladat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4895630" y="1756360"/>
            <a:ext cx="6143431"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Megtalálni azokat a beállításokat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Amelyek segítségével a neurális háló a leggyorsabban találja meg a megfelelő súlyokat.</a:t>
            </a:r>
          </a:p>
        </p:txBody>
      </p:sp>
    </p:spTree>
    <p:extLst>
      <p:ext uri="{BB962C8B-B14F-4D97-AF65-F5344CB8AC3E}">
        <p14:creationId xmlns:p14="http://schemas.microsoft.com/office/powerpoint/2010/main" val="411745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C0B7AF93-0E87-420C-8E6E-1E2EB2E13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8951"/>
            <a:ext cx="12192000" cy="4850668"/>
          </a:xfrm>
          <a:prstGeom prst="rect">
            <a:avLst/>
          </a:prstGeom>
        </p:spPr>
      </p:pic>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Concept</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drift</a:t>
            </a:r>
            <a:r>
              <a:rPr lang="hu-HU" sz="4800" dirty="0">
                <a:solidFill>
                  <a:schemeClr val="tx1"/>
                </a:solidFill>
                <a:latin typeface="Georgia" panose="02040502050405020303" pitchFamily="18" charset="0"/>
                <a:cs typeface="Arial" panose="020B0604020202020204" pitchFamily="34" charset="0"/>
              </a:rPr>
              <a:t> – </a:t>
            </a:r>
            <a:r>
              <a:rPr lang="hu-HU" sz="4800" dirty="0" err="1">
                <a:solidFill>
                  <a:schemeClr val="tx1"/>
                </a:solidFill>
                <a:latin typeface="Georgia" panose="02040502050405020303" pitchFamily="18" charset="0"/>
                <a:cs typeface="Arial" panose="020B0604020202020204" pitchFamily="34" charset="0"/>
              </a:rPr>
              <a:t>exp</a:t>
            </a:r>
            <a:r>
              <a:rPr lang="hu-HU" sz="4800" dirty="0">
                <a:solidFill>
                  <a:schemeClr val="tx1"/>
                </a:solidFill>
                <a:latin typeface="Georgia" panose="02040502050405020303" pitchFamily="18" charset="0"/>
                <a:cs typeface="Arial" panose="020B0604020202020204" pitchFamily="34" charset="0"/>
              </a:rPr>
              <a:t> 001</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3352799"/>
            <a:ext cx="2360980" cy="210709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Elindul</a:t>
            </a:r>
          </a:p>
          <a:p>
            <a:pPr algn="l">
              <a:lnSpc>
                <a:spcPct val="100000"/>
              </a:lnSpc>
            </a:pPr>
            <a:r>
              <a:rPr lang="hu-HU" dirty="0">
                <a:solidFill>
                  <a:schemeClr val="tx1"/>
                </a:solidFill>
                <a:latin typeface="Arial" panose="020B0604020202020204" pitchFamily="34" charset="0"/>
                <a:cs typeface="Arial" panose="020B0604020202020204" pitchFamily="34" charset="0"/>
              </a:rPr>
              <a:t>Majd menet közben megváltoztattam a szabályt ami alapján az út „közepe” előáll – magyarul a szenzorok és a válaszidő közötti kapcsolat, ha úgy tetszik.</a:t>
            </a:r>
          </a:p>
        </p:txBody>
      </p:sp>
      <p:cxnSp>
        <p:nvCxnSpPr>
          <p:cNvPr id="6" name="Egyenes összekötő nyíllal 5">
            <a:extLst>
              <a:ext uri="{FF2B5EF4-FFF2-40B4-BE49-F238E27FC236}">
                <a16:creationId xmlns:a16="http://schemas.microsoft.com/office/drawing/2014/main" id="{EEF2FEAF-6574-4277-894B-642ED75100C1}"/>
              </a:ext>
            </a:extLst>
          </p:cNvPr>
          <p:cNvCxnSpPr>
            <a:cxnSpLocks/>
          </p:cNvCxnSpPr>
          <p:nvPr/>
        </p:nvCxnSpPr>
        <p:spPr>
          <a:xfrm flipH="1" flipV="1">
            <a:off x="3048000" y="3670852"/>
            <a:ext cx="197737" cy="73549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Szöveg helye 14">
            <a:extLst>
              <a:ext uri="{FF2B5EF4-FFF2-40B4-BE49-F238E27FC236}">
                <a16:creationId xmlns:a16="http://schemas.microsoft.com/office/drawing/2014/main" id="{2090F220-D788-4229-B5C7-1CF9C5C5F51A}"/>
              </a:ext>
            </a:extLst>
          </p:cNvPr>
          <p:cNvSpPr txBox="1">
            <a:spLocks/>
          </p:cNvSpPr>
          <p:nvPr/>
        </p:nvSpPr>
        <p:spPr>
          <a:xfrm>
            <a:off x="2902227" y="4427212"/>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változik</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meg</a:t>
            </a:r>
          </a:p>
        </p:txBody>
      </p:sp>
      <p:sp>
        <p:nvSpPr>
          <p:cNvPr id="18" name="Szöveg helye 14">
            <a:extLst>
              <a:ext uri="{FF2B5EF4-FFF2-40B4-BE49-F238E27FC236}">
                <a16:creationId xmlns:a16="http://schemas.microsoft.com/office/drawing/2014/main" id="{DEC9938C-12FF-457C-B666-1666159D8FA5}"/>
              </a:ext>
            </a:extLst>
          </p:cNvPr>
          <p:cNvSpPr txBox="1">
            <a:spLocks/>
          </p:cNvSpPr>
          <p:nvPr/>
        </p:nvSpPr>
        <p:spPr>
          <a:xfrm>
            <a:off x="4567815" y="4638261"/>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meg rájön hogy mi van és alkalmazkodik.</a:t>
            </a:r>
          </a:p>
        </p:txBody>
      </p:sp>
      <p:cxnSp>
        <p:nvCxnSpPr>
          <p:cNvPr id="20" name="Egyenes összekötő nyíllal 19">
            <a:extLst>
              <a:ext uri="{FF2B5EF4-FFF2-40B4-BE49-F238E27FC236}">
                <a16:creationId xmlns:a16="http://schemas.microsoft.com/office/drawing/2014/main" id="{0AB522C0-6066-450D-A7D9-13242BDDB27C}"/>
              </a:ext>
            </a:extLst>
          </p:cNvPr>
          <p:cNvCxnSpPr>
            <a:cxnSpLocks/>
          </p:cNvCxnSpPr>
          <p:nvPr/>
        </p:nvCxnSpPr>
        <p:spPr>
          <a:xfrm flipH="1" flipV="1">
            <a:off x="5155096" y="4240696"/>
            <a:ext cx="253884" cy="54333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Szöveg helye 14">
            <a:extLst>
              <a:ext uri="{FF2B5EF4-FFF2-40B4-BE49-F238E27FC236}">
                <a16:creationId xmlns:a16="http://schemas.microsoft.com/office/drawing/2014/main" id="{F7903A89-7F5E-4AF6-8A06-A038E4DCDD2A}"/>
              </a:ext>
            </a:extLst>
          </p:cNvPr>
          <p:cNvSpPr txBox="1">
            <a:spLocks/>
          </p:cNvSpPr>
          <p:nvPr/>
        </p:nvSpPr>
        <p:spPr>
          <a:xfrm>
            <a:off x="5850488" y="3829879"/>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Azután már jól megy tovább.</a:t>
            </a:r>
          </a:p>
        </p:txBody>
      </p:sp>
      <p:cxnSp>
        <p:nvCxnSpPr>
          <p:cNvPr id="26" name="Egyenes összekötő nyíllal 25">
            <a:extLst>
              <a:ext uri="{FF2B5EF4-FFF2-40B4-BE49-F238E27FC236}">
                <a16:creationId xmlns:a16="http://schemas.microsoft.com/office/drawing/2014/main" id="{697726B8-C19D-4BB5-8B2C-3639559499F6}"/>
              </a:ext>
            </a:extLst>
          </p:cNvPr>
          <p:cNvCxnSpPr>
            <a:cxnSpLocks/>
          </p:cNvCxnSpPr>
          <p:nvPr/>
        </p:nvCxnSpPr>
        <p:spPr>
          <a:xfrm flipH="1" flipV="1">
            <a:off x="5357019" y="3945343"/>
            <a:ext cx="493469" cy="29535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gyenes összekötő nyíllal 28">
            <a:extLst>
              <a:ext uri="{FF2B5EF4-FFF2-40B4-BE49-F238E27FC236}">
                <a16:creationId xmlns:a16="http://schemas.microsoft.com/office/drawing/2014/main" id="{FB86576F-1E27-4541-9566-CE3BD70667CB}"/>
              </a:ext>
            </a:extLst>
          </p:cNvPr>
          <p:cNvCxnSpPr>
            <a:cxnSpLocks/>
          </p:cNvCxnSpPr>
          <p:nvPr/>
        </p:nvCxnSpPr>
        <p:spPr>
          <a:xfrm flipV="1">
            <a:off x="1376487" y="2510364"/>
            <a:ext cx="0" cy="91863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Szöveg helye 14">
            <a:extLst>
              <a:ext uri="{FF2B5EF4-FFF2-40B4-BE49-F238E27FC236}">
                <a16:creationId xmlns:a16="http://schemas.microsoft.com/office/drawing/2014/main" id="{3F31A051-2997-4425-9D76-78C4EF93E82E}"/>
              </a:ext>
            </a:extLst>
          </p:cNvPr>
          <p:cNvSpPr txBox="1">
            <a:spLocks/>
          </p:cNvSpPr>
          <p:nvPr/>
        </p:nvSpPr>
        <p:spPr>
          <a:xfrm>
            <a:off x="541247" y="5646411"/>
            <a:ext cx="11438718" cy="10856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sz="2000" dirty="0">
              <a:solidFill>
                <a:schemeClr val="tx1"/>
              </a:solidFill>
              <a:latin typeface="Georgia" panose="02040502050405020303" pitchFamily="18" charset="0"/>
              <a:cs typeface="Calibri Light" panose="020F0302020204030204" pitchFamily="34" charset="0"/>
            </a:endParaRPr>
          </a:p>
          <a:p>
            <a:pPr algn="l">
              <a:lnSpc>
                <a:spcPct val="100000"/>
              </a:lnSpc>
            </a:pPr>
            <a:r>
              <a:rPr lang="hu-HU" dirty="0">
                <a:solidFill>
                  <a:schemeClr val="tx1"/>
                </a:solidFill>
                <a:latin typeface="Georgia" panose="02040502050405020303" pitchFamily="18" charset="0"/>
                <a:cs typeface="Calibri Light" panose="020F0302020204030204" pitchFamily="34" charset="0"/>
              </a:rPr>
              <a:t>Azt kell majd tanulmányozni,  </a:t>
            </a:r>
            <a:r>
              <a:rPr lang="hu-HU" dirty="0">
                <a:solidFill>
                  <a:schemeClr val="tx1"/>
                </a:solidFill>
                <a:latin typeface="Arial" panose="020B0604020202020204" pitchFamily="34" charset="0"/>
                <a:cs typeface="Arial" panose="020B0604020202020204" pitchFamily="34" charset="0"/>
              </a:rPr>
              <a:t>hogy miért ilyen lassan alkalmazkodik, de nagyjából már most „tudom” az okát. A neurális háló tulajdonságaiból fakad, erre volt ötletem az, hogy legyen többféle, mert akkor majd ezt gyorsabban lereagálják. Kisérl. Köv.</a:t>
            </a:r>
          </a:p>
        </p:txBody>
      </p:sp>
    </p:spTree>
    <p:extLst>
      <p:ext uri="{BB962C8B-B14F-4D97-AF65-F5344CB8AC3E}">
        <p14:creationId xmlns:p14="http://schemas.microsoft.com/office/powerpoint/2010/main" val="325934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P spid="25" grpId="0"/>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Tervek, hogy cikk legyen</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1. Legfontosabb</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Szeretném legalább a magam számára megvizsgálni, hogy mennyire stabil ez az algoritmus.</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Azaz</a:t>
            </a:r>
          </a:p>
          <a:p>
            <a:pPr algn="l">
              <a:lnSpc>
                <a:spcPct val="100000"/>
              </a:lnSpc>
            </a:pPr>
            <a:r>
              <a:rPr lang="hu-HU" dirty="0">
                <a:solidFill>
                  <a:schemeClr val="bg1"/>
                </a:solidFill>
                <a:latin typeface="Arial" panose="020B0604020202020204" pitchFamily="34" charset="0"/>
                <a:cs typeface="Arial" panose="020B0604020202020204" pitchFamily="34" charset="0"/>
              </a:rPr>
              <a:t>Azonos pályán elvégezni néhány futást különböző beállításokkal.</a:t>
            </a:r>
          </a:p>
          <a:p>
            <a:pPr algn="l">
              <a:lnSpc>
                <a:spcPct val="100000"/>
              </a:lnSpc>
            </a:pPr>
            <a:r>
              <a:rPr lang="hu-HU" dirty="0">
                <a:solidFill>
                  <a:schemeClr val="bg1"/>
                </a:solidFill>
                <a:latin typeface="Arial" panose="020B0604020202020204" pitchFamily="34" charset="0"/>
                <a:cs typeface="Arial" panose="020B0604020202020204" pitchFamily="34" charset="0"/>
              </a:rPr>
              <a:t>A pálya fix, de megnézni többféle hálóval, több kevesebb neuronnal, kisebb nagyobb </a:t>
            </a:r>
            <a:r>
              <a:rPr lang="hu-HU" dirty="0" err="1">
                <a:solidFill>
                  <a:schemeClr val="bg1"/>
                </a:solidFill>
                <a:latin typeface="Arial" panose="020B0604020202020204" pitchFamily="34" charset="0"/>
                <a:cs typeface="Arial" panose="020B0604020202020204" pitchFamily="34" charset="0"/>
              </a:rPr>
              <a:t>Learning</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Rattel</a:t>
            </a:r>
            <a:r>
              <a:rPr lang="hu-HU" dirty="0">
                <a:solidFill>
                  <a:schemeClr val="bg1"/>
                </a:solidFill>
                <a:latin typeface="Arial" panose="020B0604020202020204" pitchFamily="34" charset="0"/>
                <a:cs typeface="Arial" panose="020B0604020202020204" pitchFamily="34" charset="0"/>
              </a:rPr>
              <a:t>, hogy mennyire érzékeny a teljesítmény ezekre a beállításokra.</a:t>
            </a:r>
          </a:p>
          <a:p>
            <a:pPr algn="l">
              <a:lnSpc>
                <a:spcPct val="100000"/>
              </a:lnSpc>
            </a:pPr>
            <a:r>
              <a:rPr lang="hu-HU" sz="2800" dirty="0">
                <a:solidFill>
                  <a:schemeClr val="bg1"/>
                </a:solidFill>
                <a:latin typeface="Georgia" panose="02040502050405020303" pitchFamily="18" charset="0"/>
                <a:cs typeface="Arial" panose="020B0604020202020204" pitchFamily="34" charset="0"/>
              </a:rPr>
              <a:t>Vagyis</a:t>
            </a:r>
          </a:p>
          <a:p>
            <a:pPr algn="l">
              <a:lnSpc>
                <a:spcPct val="100000"/>
              </a:lnSpc>
            </a:pPr>
            <a:r>
              <a:rPr lang="hu-HU" dirty="0">
                <a:solidFill>
                  <a:schemeClr val="bg1"/>
                </a:solidFill>
                <a:latin typeface="Arial" panose="020B0604020202020204" pitchFamily="34" charset="0"/>
                <a:cs typeface="Arial" panose="020B0604020202020204" pitchFamily="34" charset="0"/>
              </a:rPr>
              <a:t>Nagyon más lesz e a lefutás?</a:t>
            </a: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nagyon nem érzékeny ezekre,</a:t>
            </a:r>
          </a:p>
          <a:p>
            <a:pPr algn="l">
              <a:lnSpc>
                <a:spcPct val="100000"/>
              </a:lnSpc>
            </a:pPr>
            <a:r>
              <a:rPr lang="hu-HU" sz="3600" dirty="0">
                <a:solidFill>
                  <a:schemeClr val="bg1"/>
                </a:solidFill>
                <a:latin typeface="Georgia" panose="02040502050405020303" pitchFamily="18" charset="0"/>
                <a:cs typeface="Arial" panose="020B0604020202020204" pitchFamily="34" charset="0"/>
              </a:rPr>
              <a:t>Vagy</a:t>
            </a:r>
          </a:p>
          <a:p>
            <a:pPr algn="l">
              <a:lnSpc>
                <a:spcPct val="100000"/>
              </a:lnSpc>
            </a:pPr>
            <a:r>
              <a:rPr lang="hu-HU" dirty="0">
                <a:solidFill>
                  <a:schemeClr val="bg1"/>
                </a:solidFill>
                <a:latin typeface="Arial" panose="020B0604020202020204" pitchFamily="34" charset="0"/>
                <a:cs typeface="Arial" panose="020B0604020202020204" pitchFamily="34" charset="0"/>
              </a:rPr>
              <a:t>Máskép de mindig jó eredményt ad.</a:t>
            </a:r>
          </a:p>
          <a:p>
            <a:pPr algn="l">
              <a:lnSpc>
                <a:spcPct val="100000"/>
              </a:lnSpc>
            </a:pPr>
            <a:r>
              <a:rPr lang="hu-HU" dirty="0">
                <a:solidFill>
                  <a:schemeClr val="bg1"/>
                </a:solidFill>
                <a:latin typeface="Arial" panose="020B0604020202020204" pitchFamily="34" charset="0"/>
                <a:cs typeface="Arial" panose="020B0604020202020204" pitchFamily="34" charset="0"/>
              </a:rPr>
              <a:t>Akkor örülünk.</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000" dirty="0">
                <a:solidFill>
                  <a:schemeClr val="bg1"/>
                </a:solidFill>
                <a:latin typeface="Georgia" panose="02040502050405020303" pitchFamily="18" charset="0"/>
                <a:cs typeface="Arial" panose="020B0604020202020204" pitchFamily="34" charset="0"/>
              </a:rPr>
              <a:t>Idő:</a:t>
            </a:r>
          </a:p>
          <a:p>
            <a:pPr algn="l">
              <a:lnSpc>
                <a:spcPct val="100000"/>
              </a:lnSpc>
            </a:pPr>
            <a:r>
              <a:rPr lang="hu-HU" dirty="0" err="1">
                <a:solidFill>
                  <a:schemeClr val="bg1"/>
                </a:solidFill>
                <a:latin typeface="Arial" panose="020B0604020202020204" pitchFamily="34" charset="0"/>
                <a:cs typeface="Arial" panose="020B0604020202020204" pitchFamily="34" charset="0"/>
              </a:rPr>
              <a:t>Kb</a:t>
            </a:r>
            <a:r>
              <a:rPr lang="hu-HU" dirty="0">
                <a:solidFill>
                  <a:schemeClr val="bg1"/>
                </a:solidFill>
                <a:latin typeface="Arial" panose="020B0604020202020204" pitchFamily="34" charset="0"/>
                <a:cs typeface="Arial" panose="020B0604020202020204" pitchFamily="34" charset="0"/>
              </a:rPr>
              <a:t> 1 nap.</a:t>
            </a:r>
          </a:p>
        </p:txBody>
      </p:sp>
      <p:sp>
        <p:nvSpPr>
          <p:cNvPr id="24" name="Szöveg helye 14">
            <a:extLst>
              <a:ext uri="{FF2B5EF4-FFF2-40B4-BE49-F238E27FC236}">
                <a16:creationId xmlns:a16="http://schemas.microsoft.com/office/drawing/2014/main" id="{53E5E53F-D784-4C17-BBC8-CF4F2E6E7E27}"/>
              </a:ext>
            </a:extLst>
          </p:cNvPr>
          <p:cNvSpPr txBox="1">
            <a:spLocks/>
          </p:cNvSpPr>
          <p:nvPr/>
        </p:nvSpPr>
        <p:spPr>
          <a:xfrm>
            <a:off x="5248756" y="2321435"/>
            <a:ext cx="1488765" cy="177207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600" dirty="0">
                <a:solidFill>
                  <a:schemeClr val="bg1"/>
                </a:solidFill>
                <a:latin typeface="Georgia" panose="02040502050405020303" pitchFamily="18" charset="0"/>
                <a:cs typeface="Calibri Light" panose="020F0302020204030204" pitchFamily="34" charset="0"/>
              </a:rPr>
              <a:t>-&gt;</a:t>
            </a:r>
          </a:p>
        </p:txBody>
      </p:sp>
    </p:spTree>
    <p:extLst>
      <p:ext uri="{BB962C8B-B14F-4D97-AF65-F5344CB8AC3E}">
        <p14:creationId xmlns:p14="http://schemas.microsoft.com/office/powerpoint/2010/main" val="103505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12BC90AB-1D41-47EC-AE3B-0DBAD4F6A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304"/>
            <a:ext cx="12192000" cy="3976111"/>
          </a:xfrm>
          <a:prstGeom prst="rect">
            <a:avLst/>
          </a:prstGeom>
        </p:spPr>
      </p:pic>
      <p:pic>
        <p:nvPicPr>
          <p:cNvPr id="4" name="Kép 3">
            <a:extLst>
              <a:ext uri="{FF2B5EF4-FFF2-40B4-BE49-F238E27FC236}">
                <a16:creationId xmlns:a16="http://schemas.microsoft.com/office/drawing/2014/main" id="{9AA84EFE-7CFB-4903-B5EE-EA51319BC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89496"/>
            <a:ext cx="12192000" cy="2598028"/>
          </a:xfrm>
          <a:prstGeom prst="rect">
            <a:avLst/>
          </a:prstGeom>
        </p:spPr>
      </p:pic>
      <p:sp>
        <p:nvSpPr>
          <p:cNvPr id="7" name="Szöveg helye 14">
            <a:extLst>
              <a:ext uri="{FF2B5EF4-FFF2-40B4-BE49-F238E27FC236}">
                <a16:creationId xmlns:a16="http://schemas.microsoft.com/office/drawing/2014/main" id="{7DAA26E0-B1DA-40BA-A1B3-C65964640CBB}"/>
              </a:ext>
            </a:extLst>
          </p:cNvPr>
          <p:cNvSpPr txBox="1">
            <a:spLocks/>
          </p:cNvSpPr>
          <p:nvPr/>
        </p:nvSpPr>
        <p:spPr>
          <a:xfrm>
            <a:off x="4287387" y="4850599"/>
            <a:ext cx="7395097"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 csak egy kép</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 majd olyan lesz, hogy ugyan azon a „pályán” több futás lesz látható és akkor jó ha mindegyik „jól” teljesít „ránézésre”. Tehát nem csinál nagyon nagy hülyeséget és idővel (jobbról ballra haladva javul a teljesítménye)</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406726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21993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Megnézni</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hogyha így tanítottam de utána kap egy olyan feltételt, hogy csak akkor hívja meg a mozgatást, ha (mondjuk kezd eltérni a célfüggvény értékétől) akkor hogy viselkedik.</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139408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valami ilyet látunk</a:t>
            </a:r>
          </a:p>
        </p:txBody>
      </p:sp>
      <p:pic>
        <p:nvPicPr>
          <p:cNvPr id="7" name="Kép 6">
            <a:extLst>
              <a:ext uri="{FF2B5EF4-FFF2-40B4-BE49-F238E27FC236}">
                <a16:creationId xmlns:a16="http://schemas.microsoft.com/office/drawing/2014/main" id="{7BFE27E0-C835-4A06-B191-BFBDCB6378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073" y="-1109016"/>
            <a:ext cx="14752320" cy="5853626"/>
          </a:xfrm>
          <a:prstGeom prst="rect">
            <a:avLst/>
          </a:prstGeom>
        </p:spPr>
      </p:pic>
      <p:pic>
        <p:nvPicPr>
          <p:cNvPr id="8" name="Kép 7">
            <a:extLst>
              <a:ext uri="{FF2B5EF4-FFF2-40B4-BE49-F238E27FC236}">
                <a16:creationId xmlns:a16="http://schemas.microsoft.com/office/drawing/2014/main" id="{CE86BF93-611C-4754-A734-876F87D789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754" y="4249327"/>
            <a:ext cx="14752320" cy="3143614"/>
          </a:xfrm>
          <a:prstGeom prst="rect">
            <a:avLst/>
          </a:prstGeom>
        </p:spPr>
      </p:pic>
    </p:spTree>
    <p:extLst>
      <p:ext uri="{BB962C8B-B14F-4D97-AF65-F5344CB8AC3E}">
        <p14:creationId xmlns:p14="http://schemas.microsoft.com/office/powerpoint/2010/main" val="329472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21993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Megnézni</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hogyha így tanítottam de utána kap egy olyan feltételt, hogy csak akkor hívja meg a mozgatást, ha (mondjuk kezd eltérni a célfüggvény értékétől) akkor hogy viselkedik.</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139408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valami ilyet látunk</a:t>
            </a:r>
          </a:p>
        </p:txBody>
      </p:sp>
    </p:spTree>
    <p:extLst>
      <p:ext uri="{BB962C8B-B14F-4D97-AF65-F5344CB8AC3E}">
        <p14:creationId xmlns:p14="http://schemas.microsoft.com/office/powerpoint/2010/main" val="151394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10">
            <a:extLst>
              <a:ext uri="{FF2B5EF4-FFF2-40B4-BE49-F238E27FC236}">
                <a16:creationId xmlns:a16="http://schemas.microsoft.com/office/drawing/2014/main" id="{C62365F4-A659-45B4-B27B-9C5FEDB9D2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170" y="4067525"/>
            <a:ext cx="13411200" cy="2852115"/>
          </a:xfrm>
          <a:prstGeom prst="rect">
            <a:avLst/>
          </a:prstGeom>
        </p:spPr>
      </p:pic>
      <p:pic>
        <p:nvPicPr>
          <p:cNvPr id="13" name="Kép 12">
            <a:extLst>
              <a:ext uri="{FF2B5EF4-FFF2-40B4-BE49-F238E27FC236}">
                <a16:creationId xmlns:a16="http://schemas.microsoft.com/office/drawing/2014/main" id="{291697DC-B603-445F-9E4B-805889AB22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932" y="133775"/>
            <a:ext cx="13375365" cy="4313282"/>
          </a:xfrm>
          <a:prstGeom prst="rect">
            <a:avLst/>
          </a:prstGeom>
        </p:spPr>
      </p:pic>
      <p:sp>
        <p:nvSpPr>
          <p:cNvPr id="9" name="Szöveg helye 14">
            <a:extLst>
              <a:ext uri="{FF2B5EF4-FFF2-40B4-BE49-F238E27FC236}">
                <a16:creationId xmlns:a16="http://schemas.microsoft.com/office/drawing/2014/main" id="{E95EF36E-7288-407C-AE92-887D116734CD}"/>
              </a:ext>
            </a:extLst>
          </p:cNvPr>
          <p:cNvSpPr txBox="1">
            <a:spLocks/>
          </p:cNvSpPr>
          <p:nvPr/>
        </p:nvSpPr>
        <p:spPr>
          <a:xfrm>
            <a:off x="5294552" y="2981739"/>
            <a:ext cx="7395097" cy="14754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Példa a csak akkor ha</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Alapú skálázás hívásánál. Ilyen eredményre számítunk.</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Itt csak ad-hoc alapon a szabály ha eltérés &gt; 10 akkor hívja meg a skálázást. </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A58D0517-0BCD-4741-8DB7-2BFE99FEBD7F}"/>
              </a:ext>
            </a:extLst>
          </p:cNvPr>
          <p:cNvSpPr txBox="1">
            <a:spLocks/>
          </p:cNvSpPr>
          <p:nvPr/>
        </p:nvSpPr>
        <p:spPr>
          <a:xfrm>
            <a:off x="7180853" y="4177657"/>
            <a:ext cx="6511368"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Ritkán teljesül</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 a feltétel, de olyankor Egy lépésben rögtön meglépi a megfelelő</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számot. (amivel vissza is hozza magát a </a:t>
            </a:r>
            <a:r>
              <a:rPr lang="hu-HU" sz="1400" dirty="0" err="1">
                <a:solidFill>
                  <a:schemeClr val="tx1"/>
                </a:solidFill>
                <a:latin typeface="Arial" panose="020B0604020202020204" pitchFamily="34" charset="0"/>
                <a:cs typeface="Arial" panose="020B0604020202020204" pitchFamily="34" charset="0"/>
              </a:rPr>
              <a:t>megf</a:t>
            </a:r>
            <a:r>
              <a:rPr lang="hu-HU" sz="1400" dirty="0">
                <a:solidFill>
                  <a:schemeClr val="tx1"/>
                </a:solidFill>
                <a:latin typeface="Arial" panose="020B0604020202020204" pitchFamily="34" charset="0"/>
                <a:cs typeface="Arial" panose="020B0604020202020204" pitchFamily="34" charset="0"/>
              </a:rPr>
              <a:t>. helyre)</a:t>
            </a:r>
            <a:endParaRPr lang="hu-HU" sz="48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B43F2BCE-0C4D-4956-BCB3-A062CA336D3F}"/>
              </a:ext>
            </a:extLst>
          </p:cNvPr>
          <p:cNvSpPr txBox="1">
            <a:spLocks/>
          </p:cNvSpPr>
          <p:nvPr/>
        </p:nvSpPr>
        <p:spPr>
          <a:xfrm>
            <a:off x="6504166" y="5410316"/>
            <a:ext cx="7277065"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     Még azt is tudja</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hogy mekkorát kell lépnie hogy megfelelő helyre hozza magát,</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ahol kevés is elég ott kevesebbet lép.</a:t>
            </a:r>
            <a:endParaRPr lang="hu-HU" sz="4800" dirty="0">
              <a:solidFill>
                <a:schemeClr val="tx1"/>
              </a:solidFill>
              <a:latin typeface="Georgia" panose="02040502050405020303" pitchFamily="18" charset="0"/>
              <a:cs typeface="Calibri Light" panose="020F0302020204030204" pitchFamily="34" charset="0"/>
            </a:endParaRPr>
          </a:p>
        </p:txBody>
      </p:sp>
      <p:cxnSp>
        <p:nvCxnSpPr>
          <p:cNvPr id="3" name="Egyenes összekötő nyíllal 2">
            <a:extLst>
              <a:ext uri="{FF2B5EF4-FFF2-40B4-BE49-F238E27FC236}">
                <a16:creationId xmlns:a16="http://schemas.microsoft.com/office/drawing/2014/main" id="{6B863C87-3CFD-4F73-8690-9149FB96479F}"/>
              </a:ext>
            </a:extLst>
          </p:cNvPr>
          <p:cNvCxnSpPr>
            <a:cxnSpLocks/>
          </p:cNvCxnSpPr>
          <p:nvPr/>
        </p:nvCxnSpPr>
        <p:spPr>
          <a:xfrm flipH="1">
            <a:off x="5663821" y="6605466"/>
            <a:ext cx="1295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08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Ha láttam, hogy ez két dolog működik </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Akkor</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Meg kell vizsgálni azt, hogy ez „jobb” eredményre vezetne-e mint ha „</a:t>
            </a:r>
            <a:r>
              <a:rPr lang="hu-HU" dirty="0" err="1">
                <a:solidFill>
                  <a:schemeClr val="bg1"/>
                </a:solidFill>
                <a:latin typeface="Arial" panose="020B0604020202020204" pitchFamily="34" charset="0"/>
                <a:cs typeface="Arial" panose="020B0604020202020204" pitchFamily="34" charset="0"/>
              </a:rPr>
              <a:t>Threshold</a:t>
            </a:r>
            <a:r>
              <a:rPr lang="hu-HU" dirty="0">
                <a:solidFill>
                  <a:schemeClr val="bg1"/>
                </a:solidFill>
                <a:latin typeface="Arial" panose="020B0604020202020204" pitchFamily="34" charset="0"/>
                <a:cs typeface="Arial" panose="020B0604020202020204" pitchFamily="34" charset="0"/>
              </a:rPr>
              <a:t>  alapú lenne a döntés”</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 már oké</a:t>
            </a:r>
          </a:p>
          <a:p>
            <a:pPr algn="l">
              <a:lnSpc>
                <a:spcPct val="100000"/>
              </a:lnSpc>
            </a:pPr>
            <a:r>
              <a:rPr lang="hu-HU" dirty="0">
                <a:solidFill>
                  <a:schemeClr val="bg1"/>
                </a:solidFill>
                <a:latin typeface="Arial" panose="020B0604020202020204" pitchFamily="34" charset="0"/>
                <a:cs typeface="Arial" panose="020B0604020202020204" pitchFamily="34" charset="0"/>
              </a:rPr>
              <a:t>Mert az ábrán nem látszik annyira, de lépések nagyságából és a pálya kialakításából tudom, hogy vannak olyan szakaszok ahol a pálya fala meredekebben emelkedik mint 1, tehát legalább kettőt kell lépnie az algoritmusnak.</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Ellenőriztem</a:t>
            </a:r>
          </a:p>
          <a:p>
            <a:pPr algn="l">
              <a:lnSpc>
                <a:spcPct val="100000"/>
              </a:lnSpc>
            </a:pPr>
            <a:r>
              <a:rPr lang="hu-HU" dirty="0">
                <a:solidFill>
                  <a:schemeClr val="bg1"/>
                </a:solidFill>
                <a:latin typeface="Arial" panose="020B0604020202020204" pitchFamily="34" charset="0"/>
                <a:cs typeface="Arial" panose="020B0604020202020204" pitchFamily="34" charset="0"/>
              </a:rPr>
              <a:t>Megfelelő helyeken meg is teszi.</a:t>
            </a:r>
          </a:p>
        </p:txBody>
      </p:sp>
      <p:pic>
        <p:nvPicPr>
          <p:cNvPr id="7" name="Kép 6">
            <a:extLst>
              <a:ext uri="{FF2B5EF4-FFF2-40B4-BE49-F238E27FC236}">
                <a16:creationId xmlns:a16="http://schemas.microsoft.com/office/drawing/2014/main" id="{32452BE5-8B31-4EBA-B52E-313CBB257A68}"/>
              </a:ext>
            </a:extLst>
          </p:cNvPr>
          <p:cNvPicPr>
            <a:picLocks noChangeAspect="1"/>
          </p:cNvPicPr>
          <p:nvPr/>
        </p:nvPicPr>
        <p:blipFill rotWithShape="1">
          <a:blip r:embed="rId5">
            <a:extLst>
              <a:ext uri="{28A0092B-C50C-407E-A947-70E740481C1C}">
                <a14:useLocalDpi xmlns:a14="http://schemas.microsoft.com/office/drawing/2010/main" val="0"/>
              </a:ext>
            </a:extLst>
          </a:blip>
          <a:srcRect l="19442" t="43025" r="52380" b="4273"/>
          <a:stretch/>
        </p:blipFill>
        <p:spPr>
          <a:xfrm>
            <a:off x="5353027" y="1179443"/>
            <a:ext cx="8100000" cy="6012000"/>
          </a:xfrm>
          <a:prstGeom prst="rect">
            <a:avLst/>
          </a:prstGeom>
        </p:spPr>
      </p:pic>
      <p:sp>
        <p:nvSpPr>
          <p:cNvPr id="8" name="Szöveg helye 14">
            <a:extLst>
              <a:ext uri="{FF2B5EF4-FFF2-40B4-BE49-F238E27FC236}">
                <a16:creationId xmlns:a16="http://schemas.microsoft.com/office/drawing/2014/main" id="{458CB7A3-DA1B-48C0-82A2-A32009392633}"/>
              </a:ext>
            </a:extLst>
          </p:cNvPr>
          <p:cNvSpPr txBox="1">
            <a:spLocks/>
          </p:cNvSpPr>
          <p:nvPr/>
        </p:nvSpPr>
        <p:spPr>
          <a:xfrm>
            <a:off x="6246198" y="1512886"/>
            <a:ext cx="6011070"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Elvileg</a:t>
            </a:r>
            <a:br>
              <a:rPr lang="hu-HU" sz="4800" dirty="0">
                <a:solidFill>
                  <a:schemeClr val="tx1"/>
                </a:solidFill>
                <a:latin typeface="Georgia" panose="02040502050405020303" pitchFamily="18"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Már most tudom, hogy jobb mint a </a:t>
            </a:r>
            <a:r>
              <a:rPr lang="hu-HU" dirty="0" err="1">
                <a:solidFill>
                  <a:schemeClr val="tx1"/>
                </a:solidFill>
                <a:latin typeface="Arial" panose="020B0604020202020204" pitchFamily="34" charset="0"/>
                <a:cs typeface="Arial" panose="020B0604020202020204" pitchFamily="34" charset="0"/>
              </a:rPr>
              <a:t>threshold</a:t>
            </a:r>
            <a:r>
              <a:rPr lang="hu-HU" dirty="0">
                <a:solidFill>
                  <a:schemeClr val="tx1"/>
                </a:solidFill>
                <a:latin typeface="Arial" panose="020B0604020202020204" pitchFamily="34" charset="0"/>
                <a:cs typeface="Arial" panose="020B0604020202020204" pitchFamily="34" charset="0"/>
              </a:rPr>
              <a:t> alapú léptetés.</a:t>
            </a:r>
          </a:p>
          <a:p>
            <a:pPr algn="l">
              <a:lnSpc>
                <a:spcPct val="100000"/>
              </a:lnSpc>
            </a:pPr>
            <a:r>
              <a:rPr lang="hu-HU" sz="4800" dirty="0">
                <a:solidFill>
                  <a:schemeClr val="tx1"/>
                </a:solidFill>
                <a:latin typeface="Georgia" panose="02040502050405020303" pitchFamily="18" charset="0"/>
                <a:cs typeface="Calibri Light" panose="020F0302020204030204" pitchFamily="34" charset="0"/>
              </a:rPr>
              <a:t>Ez már oké</a:t>
            </a: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r>
              <a:rPr lang="hu-HU" sz="2800" dirty="0">
                <a:solidFill>
                  <a:schemeClr val="tx1"/>
                </a:solidFill>
                <a:latin typeface="Georgia" panose="02040502050405020303" pitchFamily="18" charset="0"/>
                <a:cs typeface="Arial" panose="020B0604020202020204" pitchFamily="34" charset="0"/>
              </a:rPr>
              <a:t>De lehet játszani a pálya beállításával</a:t>
            </a:r>
          </a:p>
          <a:p>
            <a:pPr algn="l">
              <a:lnSpc>
                <a:spcPct val="100000"/>
              </a:lnSpc>
            </a:pPr>
            <a:r>
              <a:rPr lang="hu-HU" dirty="0">
                <a:solidFill>
                  <a:schemeClr val="tx1"/>
                </a:solidFill>
                <a:latin typeface="Arial" panose="020B0604020202020204" pitchFamily="34" charset="0"/>
                <a:cs typeface="Arial" panose="020B0604020202020204" pitchFamily="34" charset="0"/>
              </a:rPr>
              <a:t>Hogy még szebb eredményeket kapjak, vagy még jobban ki lehessen emelni a két eljárás közötti különbséget.</a:t>
            </a:r>
          </a:p>
        </p:txBody>
      </p:sp>
    </p:spTree>
    <p:extLst>
      <p:ext uri="{BB962C8B-B14F-4D97-AF65-F5344CB8AC3E}">
        <p14:creationId xmlns:p14="http://schemas.microsoft.com/office/powerpoint/2010/main" val="281306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Még az alapvizsgálatokhoz tartozik, hogy</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2a. Zaj</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Megnézni, legalább magunknak, hogy mennyire érzékeny a zajra.</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Egyszerű</a:t>
            </a:r>
          </a:p>
          <a:p>
            <a:pPr algn="l">
              <a:lnSpc>
                <a:spcPct val="100000"/>
              </a:lnSpc>
            </a:pPr>
            <a:r>
              <a:rPr lang="hu-HU" dirty="0">
                <a:solidFill>
                  <a:schemeClr val="bg1"/>
                </a:solidFill>
                <a:latin typeface="Arial" panose="020B0604020202020204" pitchFamily="34" charset="0"/>
                <a:cs typeface="Arial" panose="020B0604020202020204" pitchFamily="34" charset="0"/>
              </a:rPr>
              <a:t>Csak egy kis zajt kell adnom a szenzorok forrásához.</a:t>
            </a:r>
          </a:p>
          <a:p>
            <a:pPr algn="l">
              <a:lnSpc>
                <a:spcPct val="100000"/>
              </a:lnSpc>
            </a:pPr>
            <a:r>
              <a:rPr lang="hu-HU" sz="2800" dirty="0">
                <a:solidFill>
                  <a:schemeClr val="bg1"/>
                </a:solidFill>
                <a:latin typeface="Georgia" panose="02040502050405020303" pitchFamily="18" charset="0"/>
                <a:cs typeface="Arial" panose="020B0604020202020204" pitchFamily="34" charset="0"/>
              </a:rPr>
              <a:t>Hátravan ez a vizsgálat</a:t>
            </a:r>
          </a:p>
          <a:p>
            <a:pPr algn="l">
              <a:lnSpc>
                <a:spcPct val="100000"/>
              </a:lnSpc>
            </a:pPr>
            <a:r>
              <a:rPr lang="hu-HU" dirty="0">
                <a:solidFill>
                  <a:schemeClr val="bg1"/>
                </a:solidFill>
                <a:latin typeface="Arial" panose="020B0604020202020204" pitchFamily="34" charset="0"/>
                <a:cs typeface="Arial" panose="020B0604020202020204" pitchFamily="34" charset="0"/>
              </a:rPr>
              <a:t>Még nem végeztem el, engem is érdekel, hogy mennyire érzékeny erre az algoritmus.</a:t>
            </a:r>
          </a:p>
        </p:txBody>
      </p:sp>
      <p:pic>
        <p:nvPicPr>
          <p:cNvPr id="5" name="Kép 4">
            <a:extLst>
              <a:ext uri="{FF2B5EF4-FFF2-40B4-BE49-F238E27FC236}">
                <a16:creationId xmlns:a16="http://schemas.microsoft.com/office/drawing/2014/main" id="{B3BE1017-5FE9-437F-B723-F4FB5DB822D3}"/>
              </a:ext>
            </a:extLst>
          </p:cNvPr>
          <p:cNvPicPr>
            <a:picLocks noChangeAspect="1"/>
          </p:cNvPicPr>
          <p:nvPr/>
        </p:nvPicPr>
        <p:blipFill rotWithShape="1">
          <a:blip r:embed="rId5">
            <a:extLst>
              <a:ext uri="{28A0092B-C50C-407E-A947-70E740481C1C}">
                <a14:useLocalDpi xmlns:a14="http://schemas.microsoft.com/office/drawing/2010/main" val="0"/>
              </a:ext>
            </a:extLst>
          </a:blip>
          <a:srcRect l="7068" r="41244"/>
          <a:stretch/>
        </p:blipFill>
        <p:spPr>
          <a:xfrm>
            <a:off x="5087043" y="1512886"/>
            <a:ext cx="8388000" cy="4253415"/>
          </a:xfrm>
          <a:prstGeom prst="rect">
            <a:avLst/>
          </a:prstGeom>
        </p:spPr>
      </p:pic>
    </p:spTree>
    <p:extLst>
      <p:ext uri="{BB962C8B-B14F-4D97-AF65-F5344CB8AC3E}">
        <p14:creationId xmlns:p14="http://schemas.microsoft.com/office/powerpoint/2010/main" val="320746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3. Deep </a:t>
            </a:r>
            <a:r>
              <a:rPr lang="hu-HU" sz="4800" dirty="0" err="1">
                <a:solidFill>
                  <a:schemeClr val="bg1"/>
                </a:solidFill>
                <a:latin typeface="Georgia" panose="02040502050405020303" pitchFamily="18" charset="0"/>
                <a:cs typeface="Arial" panose="020B0604020202020204" pitchFamily="34" charset="0"/>
              </a:rPr>
              <a:t>Learn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Kertész Gábor erre mondta hogy tapsolt örömében.</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Ha nem csak a metrikák pillanatnyi értékét venném figyelembe hanem azok múltbeli értékét is. Nem csak azt, hogy hol van, hanem hogy „honnan jött”</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Ehhez új Neurális háló kell</a:t>
            </a:r>
          </a:p>
          <a:p>
            <a:pPr algn="l">
              <a:lnSpc>
                <a:spcPct val="100000"/>
              </a:lnSpc>
            </a:pPr>
            <a:r>
              <a:rPr lang="hu-HU" dirty="0">
                <a:solidFill>
                  <a:schemeClr val="bg1"/>
                </a:solidFill>
                <a:latin typeface="Arial" panose="020B0604020202020204" pitchFamily="34" charset="0"/>
                <a:cs typeface="Arial" panose="020B0604020202020204" pitchFamily="34" charset="0"/>
              </a:rPr>
              <a:t>Ki kell terjeszteni a bemenetek számát, a metrikákon túl azok T-1 értéke is jöjjön, minden másban marad az NN Architektúra.</a:t>
            </a:r>
          </a:p>
          <a:p>
            <a:pPr algn="l">
              <a:lnSpc>
                <a:spcPct val="100000"/>
              </a:lnSpc>
            </a:pPr>
            <a:r>
              <a:rPr lang="hu-HU" dirty="0">
                <a:solidFill>
                  <a:schemeClr val="bg1"/>
                </a:solidFill>
                <a:latin typeface="Arial" panose="020B0604020202020204" pitchFamily="34" charset="0"/>
                <a:cs typeface="Arial" panose="020B0604020202020204" pitchFamily="34" charset="0"/>
              </a:rPr>
              <a:t>Mutatok rá jobb oldalon egy példát.</a:t>
            </a:r>
          </a:p>
        </p:txBody>
      </p:sp>
      <p:pic>
        <p:nvPicPr>
          <p:cNvPr id="3" name="Kép 2">
            <a:extLst>
              <a:ext uri="{FF2B5EF4-FFF2-40B4-BE49-F238E27FC236}">
                <a16:creationId xmlns:a16="http://schemas.microsoft.com/office/drawing/2014/main" id="{54811E19-1C97-41BD-A71C-5784CC813D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7214" y="1150570"/>
            <a:ext cx="7837401" cy="5647950"/>
          </a:xfrm>
          <a:prstGeom prst="rect">
            <a:avLst/>
          </a:prstGeom>
        </p:spPr>
      </p:pic>
      <p:pic>
        <p:nvPicPr>
          <p:cNvPr id="6" name="Kép 5">
            <a:extLst>
              <a:ext uri="{FF2B5EF4-FFF2-40B4-BE49-F238E27FC236}">
                <a16:creationId xmlns:a16="http://schemas.microsoft.com/office/drawing/2014/main" id="{B85BD34E-26F8-4AF3-A8A4-014C26169C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3268" y="632716"/>
            <a:ext cx="4033536" cy="3867936"/>
          </a:xfrm>
          <a:prstGeom prst="rect">
            <a:avLst/>
          </a:prstGeom>
        </p:spPr>
      </p:pic>
      <p:sp>
        <p:nvSpPr>
          <p:cNvPr id="13" name="Szöveg helye 14">
            <a:extLst>
              <a:ext uri="{FF2B5EF4-FFF2-40B4-BE49-F238E27FC236}">
                <a16:creationId xmlns:a16="http://schemas.microsoft.com/office/drawing/2014/main" id="{74242319-5A17-432E-9491-C7FAA55AFBBD}"/>
              </a:ext>
            </a:extLst>
          </p:cNvPr>
          <p:cNvSpPr txBox="1">
            <a:spLocks/>
          </p:cNvSpPr>
          <p:nvPr/>
        </p:nvSpPr>
        <p:spPr>
          <a:xfrm>
            <a:off x="7378775" y="1512886"/>
            <a:ext cx="4441571" cy="204918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4800" dirty="0">
                <a:solidFill>
                  <a:schemeClr val="bg1"/>
                </a:solidFill>
                <a:latin typeface="Georgia" panose="02040502050405020303" pitchFamily="18" charset="0"/>
                <a:cs typeface="Arial" panose="020B0604020202020204" pitchFamily="34" charset="0"/>
              </a:rPr>
              <a:t>A kettő</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mindenben ugyan az, csak a</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bemenetek számában nem.</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Nyilván a súlyok mások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lesznek.</a:t>
            </a:r>
          </a:p>
          <a:p>
            <a:pPr algn="r">
              <a:lnSpc>
                <a:spcPct val="100000"/>
              </a:lnSpc>
            </a:pPr>
            <a:r>
              <a:rPr lang="hu-HU"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7377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3b. Deep </a:t>
            </a:r>
            <a:r>
              <a:rPr lang="hu-HU" sz="4800" dirty="0" err="1">
                <a:solidFill>
                  <a:schemeClr val="bg1"/>
                </a:solidFill>
                <a:latin typeface="Georgia" panose="02040502050405020303" pitchFamily="18" charset="0"/>
                <a:cs typeface="Arial" panose="020B0604020202020204" pitchFamily="34" charset="0"/>
              </a:rPr>
              <a:t>Learn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Még mélyebb neurális hálók, 1D </a:t>
            </a:r>
            <a:r>
              <a:rPr lang="hu-HU" dirty="0" err="1">
                <a:solidFill>
                  <a:schemeClr val="bg1"/>
                </a:solidFill>
                <a:latin typeface="Arial" panose="020B0604020202020204" pitchFamily="34" charset="0"/>
                <a:cs typeface="Arial" panose="020B0604020202020204" pitchFamily="34" charset="0"/>
              </a:rPr>
              <a:t>ConvNet</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Ehhez viszont át kell írnom </a:t>
            </a:r>
            <a:r>
              <a:rPr lang="hu-HU" dirty="0" err="1">
                <a:solidFill>
                  <a:schemeClr val="bg1"/>
                </a:solidFill>
                <a:latin typeface="Arial" panose="020B0604020202020204" pitchFamily="34" charset="0"/>
                <a:cs typeface="Arial" panose="020B0604020202020204" pitchFamily="34" charset="0"/>
              </a:rPr>
              <a:t>SciKit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learn-ből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Kerasba</a:t>
            </a:r>
            <a:r>
              <a:rPr lang="hu-HU" dirty="0">
                <a:solidFill>
                  <a:schemeClr val="bg1"/>
                </a:solidFill>
                <a:latin typeface="Arial" panose="020B0604020202020204" pitchFamily="34" charset="0"/>
                <a:cs typeface="Arial" panose="020B0604020202020204" pitchFamily="34" charset="0"/>
              </a:rPr>
              <a:t>. Nem az átírástól félek, hanem hogy szétesik az egész.</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Ezért akarom elvégezni</a:t>
            </a:r>
          </a:p>
          <a:p>
            <a:pPr algn="l">
              <a:lnSpc>
                <a:spcPct val="100000"/>
              </a:lnSpc>
            </a:pPr>
            <a:r>
              <a:rPr lang="hu-HU" dirty="0">
                <a:solidFill>
                  <a:schemeClr val="bg1"/>
                </a:solidFill>
                <a:latin typeface="Arial" panose="020B0604020202020204" pitchFamily="34" charset="0"/>
                <a:cs typeface="Arial" panose="020B0604020202020204" pitchFamily="34" charset="0"/>
              </a:rPr>
              <a:t>A korábban említett stabilitásvizsgálatokat még a régi </a:t>
            </a:r>
            <a:r>
              <a:rPr lang="hu-HU" dirty="0" err="1">
                <a:solidFill>
                  <a:schemeClr val="bg1"/>
                </a:solidFill>
                <a:latin typeface="Arial" panose="020B0604020202020204" pitchFamily="34" charset="0"/>
                <a:cs typeface="Arial" panose="020B0604020202020204" pitchFamily="34" charset="0"/>
              </a:rPr>
              <a:t>Scikit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library</a:t>
            </a:r>
            <a:r>
              <a:rPr lang="hu-HU" dirty="0">
                <a:solidFill>
                  <a:schemeClr val="bg1"/>
                </a:solidFill>
                <a:latin typeface="Arial" panose="020B0604020202020204" pitchFamily="34" charset="0"/>
                <a:cs typeface="Arial" panose="020B0604020202020204" pitchFamily="34" charset="0"/>
              </a:rPr>
              <a:t> segítségével.</a:t>
            </a:r>
          </a:p>
        </p:txBody>
      </p:sp>
      <p:pic>
        <p:nvPicPr>
          <p:cNvPr id="22" name="Kép 21">
            <a:extLst>
              <a:ext uri="{FF2B5EF4-FFF2-40B4-BE49-F238E27FC236}">
                <a16:creationId xmlns:a16="http://schemas.microsoft.com/office/drawing/2014/main" id="{499EEA28-0D5F-43EE-B09C-176DB134F5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0141" y="1272358"/>
            <a:ext cx="4006145" cy="2156642"/>
          </a:xfrm>
          <a:prstGeom prst="rect">
            <a:avLst/>
          </a:prstGeom>
        </p:spPr>
      </p:pic>
      <p:pic>
        <p:nvPicPr>
          <p:cNvPr id="26" name="Kép 25" descr="A képen szöveg, clipart látható&#10;&#10;Automatikusan generált leírás">
            <a:extLst>
              <a:ext uri="{FF2B5EF4-FFF2-40B4-BE49-F238E27FC236}">
                <a16:creationId xmlns:a16="http://schemas.microsoft.com/office/drawing/2014/main" id="{328EBD4B-AD1F-4B23-8E90-A3EBCD3B8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99" y="3023661"/>
            <a:ext cx="4006145" cy="1161782"/>
          </a:xfrm>
          <a:prstGeom prst="rect">
            <a:avLst/>
          </a:prstGeom>
        </p:spPr>
      </p:pic>
      <p:pic>
        <p:nvPicPr>
          <p:cNvPr id="30" name="Kép 29">
            <a:extLst>
              <a:ext uri="{FF2B5EF4-FFF2-40B4-BE49-F238E27FC236}">
                <a16:creationId xmlns:a16="http://schemas.microsoft.com/office/drawing/2014/main" id="{046CD76D-D8DD-4CA4-AF05-D6791B9532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0865" y="1682541"/>
            <a:ext cx="2566988" cy="2682240"/>
          </a:xfrm>
          <a:prstGeom prst="rect">
            <a:avLst/>
          </a:prstGeom>
        </p:spPr>
      </p:pic>
      <p:pic>
        <p:nvPicPr>
          <p:cNvPr id="32" name="Kép 31">
            <a:extLst>
              <a:ext uri="{FF2B5EF4-FFF2-40B4-BE49-F238E27FC236}">
                <a16:creationId xmlns:a16="http://schemas.microsoft.com/office/drawing/2014/main" id="{1DF7E741-0D7E-4E55-ADBC-9DC22B42ED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4084" y="4558775"/>
            <a:ext cx="7096748" cy="1822850"/>
          </a:xfrm>
          <a:prstGeom prst="rect">
            <a:avLst/>
          </a:prstGeom>
        </p:spPr>
      </p:pic>
    </p:spTree>
    <p:extLst>
      <p:ext uri="{BB962C8B-B14F-4D97-AF65-F5344CB8AC3E}">
        <p14:creationId xmlns:p14="http://schemas.microsoft.com/office/powerpoint/2010/main" val="141874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ToDo</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list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 elvégzendő tesztekkel kapcsolatban</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alaptesztek, hogy jól működik-e a program, nincs-e benne szisztematikus hiba (a </a:t>
            </a:r>
            <a:r>
              <a:rPr lang="hu-HU" dirty="0" err="1">
                <a:solidFill>
                  <a:schemeClr val="tx1"/>
                </a:solidFill>
                <a:latin typeface="Arial" panose="020B0604020202020204" pitchFamily="34" charset="0"/>
                <a:cs typeface="Arial" panose="020B0604020202020204" pitchFamily="34" charset="0"/>
              </a:rPr>
              <a:t>linreg</a:t>
            </a:r>
            <a:r>
              <a:rPr lang="hu-HU" dirty="0">
                <a:solidFill>
                  <a:schemeClr val="tx1"/>
                </a:solidFill>
                <a:latin typeface="Arial" panose="020B0604020202020204" pitchFamily="34" charset="0"/>
                <a:cs typeface="Arial" panose="020B0604020202020204" pitchFamily="34" charset="0"/>
              </a:rPr>
              <a:t> még mindig a régi)</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különböző tesztpályákat felépíteni (az environment.py modulban a </a:t>
            </a:r>
            <a:r>
              <a:rPr lang="hu-HU" dirty="0" err="1">
                <a:solidFill>
                  <a:schemeClr val="tx1"/>
                </a:solidFill>
                <a:latin typeface="Arial" panose="020B0604020202020204" pitchFamily="34" charset="0"/>
                <a:cs typeface="Arial" panose="020B0604020202020204" pitchFamily="34" charset="0"/>
              </a:rPr>
              <a:t>Road</a:t>
            </a:r>
            <a:r>
              <a:rPr lang="hu-HU" dirty="0">
                <a:solidFill>
                  <a:schemeClr val="tx1"/>
                </a:solidFill>
                <a:latin typeface="Arial" panose="020B0604020202020204" pitchFamily="34" charset="0"/>
                <a:cs typeface="Arial" panose="020B0604020202020204" pitchFamily="34" charset="0"/>
              </a:rPr>
              <a:t> osztály, már majdnem kész az összes)</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az egyik vezér teszt ezen kell kipróbálni,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egyes </a:t>
            </a:r>
            <a:r>
              <a:rPr lang="hu-HU" dirty="0" err="1">
                <a:solidFill>
                  <a:schemeClr val="tx1"/>
                </a:solidFill>
                <a:latin typeface="Arial" panose="020B0604020202020204" pitchFamily="34" charset="0"/>
                <a:cs typeface="Arial" panose="020B0604020202020204" pitchFamily="34" charset="0"/>
              </a:rPr>
              <a:t>hyperparaméterei</a:t>
            </a:r>
            <a:r>
              <a:rPr lang="hu-HU" dirty="0">
                <a:solidFill>
                  <a:schemeClr val="tx1"/>
                </a:solidFill>
                <a:latin typeface="Arial" panose="020B0604020202020204" pitchFamily="34" charset="0"/>
                <a:cs typeface="Arial" panose="020B0604020202020204" pitchFamily="34" charset="0"/>
              </a:rPr>
              <a:t> milyen hatással vannak az adaptivitásra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Erre kell írni egy olyan programrészt, ami több futást képes egy </a:t>
            </a:r>
            <a:r>
              <a:rPr lang="hu-HU" dirty="0" err="1">
                <a:solidFill>
                  <a:schemeClr val="tx1"/>
                </a:solidFill>
                <a:latin typeface="Arial" panose="020B0604020202020204" pitchFamily="34" charset="0"/>
                <a:cs typeface="Arial" panose="020B0604020202020204" pitchFamily="34" charset="0"/>
              </a:rPr>
              <a:t>plotton</a:t>
            </a:r>
            <a:r>
              <a:rPr lang="hu-HU" dirty="0">
                <a:solidFill>
                  <a:schemeClr val="tx1"/>
                </a:solidFill>
                <a:latin typeface="Arial" panose="020B0604020202020204" pitchFamily="34" charset="0"/>
                <a:cs typeface="Arial" panose="020B0604020202020204" pitchFamily="34" charset="0"/>
              </a:rPr>
              <a:t> kezelni</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Neurális Háló tesztek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Milyen hatással vannak a beállítások a tanulási görbére (Batch </a:t>
            </a:r>
            <a:r>
              <a:rPr lang="hu-HU" dirty="0" err="1">
                <a:solidFill>
                  <a:schemeClr val="tx1"/>
                </a:solidFill>
                <a:latin typeface="Arial" panose="020B0604020202020204" pitchFamily="34" charset="0"/>
                <a:cs typeface="Arial" panose="020B0604020202020204" pitchFamily="34" charset="0"/>
              </a:rPr>
              <a:t>Size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r>
              <a:rPr lang="hu-HU" dirty="0">
                <a:solidFill>
                  <a:schemeClr val="tx1"/>
                </a:solidFill>
                <a:latin typeface="Arial" panose="020B0604020202020204" pitchFamily="34" charset="0"/>
                <a:cs typeface="Arial" panose="020B0604020202020204" pitchFamily="34" charset="0"/>
              </a:rPr>
              <a:t>, Neuronok száma, Gradiens </a:t>
            </a:r>
            <a:r>
              <a:rPr lang="hu-HU" dirty="0" err="1">
                <a:solidFill>
                  <a:schemeClr val="tx1"/>
                </a:solidFill>
                <a:latin typeface="Arial" panose="020B0604020202020204" pitchFamily="34" charset="0"/>
                <a:cs typeface="Arial" panose="020B0604020202020204" pitchFamily="34" charset="0"/>
              </a:rPr>
              <a:t>Descent</a:t>
            </a:r>
            <a:r>
              <a:rPr lang="hu-HU" dirty="0">
                <a:solidFill>
                  <a:schemeClr val="tx1"/>
                </a:solidFill>
                <a:latin typeface="Arial" panose="020B0604020202020204" pitchFamily="34" charset="0"/>
                <a:cs typeface="Arial" panose="020B0604020202020204" pitchFamily="34" charset="0"/>
              </a:rPr>
              <a:t> Algoritmusok {SDG, ADAM, ADAGRAD, </a:t>
            </a:r>
            <a:r>
              <a:rPr lang="hu-HU" dirty="0" err="1">
                <a:solidFill>
                  <a:schemeClr val="tx1"/>
                </a:solidFill>
                <a:latin typeface="Arial" panose="020B0604020202020204" pitchFamily="34" charset="0"/>
                <a:cs typeface="Arial" panose="020B0604020202020204" pitchFamily="34" charset="0"/>
              </a:rPr>
              <a:t>LSMProp</a:t>
            </a:r>
            <a:r>
              <a:rPr lang="hu-HU" dirty="0">
                <a:solidFill>
                  <a:schemeClr val="tx1"/>
                </a:solidFill>
                <a:latin typeface="Arial" panose="020B0604020202020204" pitchFamily="34" charset="0"/>
                <a:cs typeface="Arial" panose="020B0604020202020204" pitchFamily="34" charset="0"/>
              </a:rPr>
              <a:t>}, Iterációk száma, </a:t>
            </a:r>
            <a:r>
              <a:rPr lang="hu-HU" dirty="0" err="1">
                <a:solidFill>
                  <a:schemeClr val="tx1"/>
                </a:solidFill>
                <a:latin typeface="Arial" panose="020B0604020202020204" pitchFamily="34" charset="0"/>
                <a:cs typeface="Arial" panose="020B0604020202020204" pitchFamily="34" charset="0"/>
              </a:rPr>
              <a:t>Warm_start</a:t>
            </a: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sz="2000" dirty="0" err="1">
                <a:solidFill>
                  <a:schemeClr val="tx1"/>
                </a:solidFill>
                <a:latin typeface="Georgia" panose="02040502050405020303" pitchFamily="18" charset="0"/>
                <a:cs typeface="Calibri Light" panose="020F0302020204030204" pitchFamily="34" charset="0"/>
              </a:rPr>
              <a:t>Road</a:t>
            </a:r>
            <a:r>
              <a:rPr lang="hu-HU" sz="2000" dirty="0">
                <a:solidFill>
                  <a:schemeClr val="tx1"/>
                </a:solidFill>
                <a:latin typeface="Georgia" panose="02040502050405020303" pitchFamily="18" charset="0"/>
                <a:cs typeface="Calibri Light" panose="020F0302020204030204" pitchFamily="34" charset="0"/>
              </a:rPr>
              <a:t> vagy </a:t>
            </a:r>
            <a:r>
              <a:rPr lang="hu-HU" sz="2000" dirty="0" err="1">
                <a:solidFill>
                  <a:schemeClr val="tx1"/>
                </a:solidFill>
                <a:latin typeface="Georgia" panose="02040502050405020303" pitchFamily="18" charset="0"/>
                <a:cs typeface="Calibri Light" panose="020F0302020204030204" pitchFamily="34" charset="0"/>
              </a:rPr>
              <a:t>Environment</a:t>
            </a:r>
            <a:r>
              <a:rPr lang="hu-HU" sz="2000" dirty="0">
                <a:solidFill>
                  <a:schemeClr val="tx1"/>
                </a:solidFill>
                <a:latin typeface="Georgia" panose="02040502050405020303" pitchFamily="18" charset="0"/>
                <a:cs typeface="Calibri Light" panose="020F0302020204030204" pitchFamily="34" charset="0"/>
              </a:rPr>
              <a:t> tesztek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Különböző pályákkal szimulálni az egyes eseteket (Determinisztikus kapcsolata a szenzorok és a cél változó között, nem determinisztikus kapcsolat, Lineáris nem-determinisztikus kapcsolat, Nem Lineáris nem-determinisztikus kapcsolat, Időben állandó kapcsolat, Időben változó kapcsolat,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a:t>
            </a:r>
          </a:p>
          <a:p>
            <a:pPr algn="l">
              <a:lnSpc>
                <a:spcPct val="100000"/>
              </a:lnSpc>
            </a:pPr>
            <a:endParaRPr lang="hu-HU"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9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Szerintem</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Ha ezt megcsináljuk és még egy ilyen kontrol körbe és betesszük az még mindig nem olyan jó mint a </a:t>
            </a:r>
            <a:r>
              <a:rPr lang="hu-HU" dirty="0" err="1">
                <a:solidFill>
                  <a:schemeClr val="bg1"/>
                </a:solidFill>
                <a:latin typeface="Arial" panose="020B0604020202020204" pitchFamily="34" charset="0"/>
                <a:cs typeface="Arial" panose="020B0604020202020204" pitchFamily="34" charset="0"/>
              </a:rPr>
              <a:t>Reinforcement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Learning</a:t>
            </a:r>
            <a:r>
              <a:rPr lang="hu-HU" dirty="0">
                <a:solidFill>
                  <a:schemeClr val="bg1"/>
                </a:solidFill>
                <a:latin typeface="Arial" panose="020B0604020202020204" pitchFamily="34" charset="0"/>
                <a:cs typeface="Arial" panose="020B0604020202020204" pitchFamily="34" charset="0"/>
              </a:rPr>
              <a:t> de pariban van vele, legalábbis ami a mögötte levő neurális háló architektúrát jelenti.</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Biztos már ezt is megcsinálták, de ami plusz lenne hogy oda tudnám tenni, hogy nézzétek megcsináltam így és ugyan ezen a feladaton ez a módszer meg így teljesített. Tessék itt egy összehasonlítás. Mindenki döntse el maga.</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Az ötlet biztosan nem új.</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Az elvégzett vizsgálat lehet érdekes.</a:t>
            </a:r>
          </a:p>
        </p:txBody>
      </p:sp>
      <p:pic>
        <p:nvPicPr>
          <p:cNvPr id="32" name="Kép 31">
            <a:extLst>
              <a:ext uri="{FF2B5EF4-FFF2-40B4-BE49-F238E27FC236}">
                <a16:creationId xmlns:a16="http://schemas.microsoft.com/office/drawing/2014/main" id="{1DF7E741-0D7E-4E55-ADBC-9DC22B42ED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4084" y="4558775"/>
            <a:ext cx="7096748" cy="1822850"/>
          </a:xfrm>
          <a:prstGeom prst="rect">
            <a:avLst/>
          </a:prstGeom>
        </p:spPr>
      </p:pic>
      <p:sp>
        <p:nvSpPr>
          <p:cNvPr id="6" name="Szöveg helye 14">
            <a:extLst>
              <a:ext uri="{FF2B5EF4-FFF2-40B4-BE49-F238E27FC236}">
                <a16:creationId xmlns:a16="http://schemas.microsoft.com/office/drawing/2014/main" id="{D1530F09-EDED-4B68-AAA7-75858CD8F7B9}"/>
              </a:ext>
            </a:extLst>
          </p:cNvPr>
          <p:cNvSpPr txBox="1">
            <a:spLocks/>
          </p:cNvSpPr>
          <p:nvPr/>
        </p:nvSpPr>
        <p:spPr>
          <a:xfrm>
            <a:off x="5918464" y="1512886"/>
            <a:ext cx="5941440"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Tehát az van, hogy</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Nem csak a jelenlegi és egyel korábbi értékét veszem </a:t>
            </a:r>
            <a:r>
              <a:rPr lang="hu-HU" dirty="0" err="1">
                <a:solidFill>
                  <a:schemeClr val="bg1"/>
                </a:solidFill>
                <a:latin typeface="Arial" panose="020B0604020202020204" pitchFamily="34" charset="0"/>
                <a:cs typeface="Arial" panose="020B0604020202020204" pitchFamily="34" charset="0"/>
              </a:rPr>
              <a:t>figyelmbe</a:t>
            </a:r>
            <a:r>
              <a:rPr lang="hu-HU" dirty="0">
                <a:solidFill>
                  <a:schemeClr val="bg1"/>
                </a:solidFill>
                <a:latin typeface="Arial" panose="020B0604020202020204" pitchFamily="34" charset="0"/>
                <a:cs typeface="Arial" panose="020B0604020202020204" pitchFamily="34" charset="0"/>
              </a:rPr>
              <a:t> a metrikának, hanem egy bizonyos hosszú időablakban visszafelé (Ezt csináltam a SACI CIKKBEN, ott 30 hosszú volt az idő ablak amiben visszafelé nézhetett) </a:t>
            </a:r>
            <a:r>
              <a:rPr lang="hu-HU" dirty="0">
                <a:solidFill>
                  <a:schemeClr val="bg1"/>
                </a:solidFill>
                <a:latin typeface="Arial" panose="020B0604020202020204" pitchFamily="34" charset="0"/>
                <a:cs typeface="Arial" panose="020B0604020202020204" pitchFamily="34" charset="0"/>
                <a:sym typeface="Wingdings" panose="05000000000000000000" pitchFamily="2" charset="2"/>
              </a:rPr>
              <a:t></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Az eredeti cikkhez képest biztosan. (2.8 </a:t>
            </a:r>
            <a:r>
              <a:rPr lang="hu-HU" dirty="0" err="1">
                <a:solidFill>
                  <a:schemeClr val="bg1"/>
                </a:solidFill>
                <a:latin typeface="Arial" panose="020B0604020202020204" pitchFamily="34" charset="0"/>
                <a:cs typeface="Arial" panose="020B0604020202020204" pitchFamily="34" charset="0"/>
              </a:rPr>
              <a:t>impaktos</a:t>
            </a:r>
            <a:r>
              <a:rPr lang="hu-HU" dirty="0">
                <a:solidFill>
                  <a:schemeClr val="bg1"/>
                </a:solidFill>
                <a:latin typeface="Arial" panose="020B0604020202020204" pitchFamily="34" charset="0"/>
                <a:cs typeface="Arial" panose="020B0604020202020204" pitchFamily="34" charset="0"/>
              </a:rPr>
              <a:t> J. volt)</a:t>
            </a:r>
          </a:p>
        </p:txBody>
      </p:sp>
    </p:spTree>
    <p:extLst>
      <p:ext uri="{BB962C8B-B14F-4D97-AF65-F5344CB8AC3E}">
        <p14:creationId xmlns:p14="http://schemas.microsoft.com/office/powerpoint/2010/main" val="417765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Több neurális háló egyszerre</a:t>
            </a:r>
            <a:endParaRPr lang="hu-HU" sz="4800" dirty="0">
              <a:solidFill>
                <a:schemeClr val="bg1"/>
              </a:solidFill>
              <a:latin typeface="Georgia" panose="02040502050405020303" pitchFamily="18" charset="0"/>
              <a:cs typeface="Calibri Light" panose="020F0302020204030204" pitchFamily="34" charset="0"/>
            </a:endParaRPr>
          </a:p>
        </p:txBody>
      </p:sp>
      <p:sp>
        <p:nvSpPr>
          <p:cNvPr id="6" name="Szöveg helye 14">
            <a:extLst>
              <a:ext uri="{FF2B5EF4-FFF2-40B4-BE49-F238E27FC236}">
                <a16:creationId xmlns:a16="http://schemas.microsoft.com/office/drawing/2014/main" id="{CA144B16-988A-40CF-B10B-00DD11B1874C}"/>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4. Szelekció</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Több egymással párhuzamosan tanított neurális háló, de mindig csak az egyik döntése alapján lépünk tovább.</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Gábor lehúzta</a:t>
            </a:r>
          </a:p>
          <a:p>
            <a:pPr algn="l">
              <a:lnSpc>
                <a:spcPct val="100000"/>
              </a:lnSpc>
            </a:pPr>
            <a:r>
              <a:rPr lang="hu-HU" dirty="0">
                <a:solidFill>
                  <a:schemeClr val="bg1"/>
                </a:solidFill>
                <a:latin typeface="Arial" panose="020B0604020202020204" pitchFamily="34" charset="0"/>
                <a:cs typeface="Arial" panose="020B0604020202020204" pitchFamily="34" charset="0"/>
              </a:rPr>
              <a:t>Nem akartam vele vitába szállni, de az </a:t>
            </a:r>
            <a:r>
              <a:rPr lang="hu-HU" dirty="0" err="1">
                <a:solidFill>
                  <a:schemeClr val="bg1"/>
                </a:solidFill>
                <a:latin typeface="Arial" panose="020B0604020202020204" pitchFamily="34" charset="0"/>
                <a:cs typeface="Arial" panose="020B0604020202020204" pitchFamily="34" charset="0"/>
              </a:rPr>
              <a:t>Ensemble</a:t>
            </a:r>
            <a:r>
              <a:rPr lang="hu-HU" dirty="0">
                <a:solidFill>
                  <a:schemeClr val="bg1"/>
                </a:solidFill>
                <a:latin typeface="Arial" panose="020B0604020202020204" pitchFamily="34" charset="0"/>
                <a:cs typeface="Arial" panose="020B0604020202020204" pitchFamily="34" charset="0"/>
              </a:rPr>
              <a:t> és a </a:t>
            </a:r>
            <a:r>
              <a:rPr lang="hu-HU" dirty="0" err="1">
                <a:solidFill>
                  <a:schemeClr val="bg1"/>
                </a:solidFill>
                <a:latin typeface="Arial" panose="020B0604020202020204" pitchFamily="34" charset="0"/>
                <a:cs typeface="Arial" panose="020B0604020202020204" pitchFamily="34" charset="0"/>
              </a:rPr>
              <a:t>Vote</a:t>
            </a:r>
            <a:r>
              <a:rPr lang="hu-HU" dirty="0">
                <a:solidFill>
                  <a:schemeClr val="bg1"/>
                </a:solidFill>
                <a:latin typeface="Arial" panose="020B0604020202020204" pitchFamily="34" charset="0"/>
                <a:cs typeface="Arial" panose="020B0604020202020204" pitchFamily="34" charset="0"/>
              </a:rPr>
              <a:t> módszerek mások ehhez képest. Ott egy aggregált döntés van, itt viszont mindig csak az egyik alapján döntünk csak éppen tovább tanítjuk a többit is.</a:t>
            </a:r>
          </a:p>
          <a:p>
            <a:pPr algn="l">
              <a:lnSpc>
                <a:spcPct val="100000"/>
              </a:lnSpc>
            </a:pPr>
            <a:r>
              <a:rPr lang="hu-HU" dirty="0">
                <a:solidFill>
                  <a:schemeClr val="bg1"/>
                </a:solidFill>
                <a:latin typeface="Arial" panose="020B0604020202020204" pitchFamily="34" charset="0"/>
                <a:cs typeface="Arial" panose="020B0604020202020204" pitchFamily="34" charset="0"/>
              </a:rPr>
              <a:t>Kb. 2-3 nap amig megírom és csinálok néhány próbát, hogy működik-e, legalább program szinten.</a:t>
            </a:r>
          </a:p>
        </p:txBody>
      </p:sp>
      <p:sp>
        <p:nvSpPr>
          <p:cNvPr id="7" name="Szöveg helye 14">
            <a:extLst>
              <a:ext uri="{FF2B5EF4-FFF2-40B4-BE49-F238E27FC236}">
                <a16:creationId xmlns:a16="http://schemas.microsoft.com/office/drawing/2014/main" id="{1EA3C9C4-5D3D-4D7F-BE20-0187C20C3A30}"/>
              </a:ext>
            </a:extLst>
          </p:cNvPr>
          <p:cNvSpPr txBox="1">
            <a:spLocks/>
          </p:cNvSpPr>
          <p:nvPr/>
        </p:nvSpPr>
        <p:spPr>
          <a:xfrm>
            <a:off x="625516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Arial" panose="020B0604020202020204" pitchFamily="34" charset="0"/>
                <a:cs typeface="Arial" panose="020B0604020202020204" pitchFamily="34" charset="0"/>
              </a:rPr>
              <a:t>Beütöttem a Google-</a:t>
            </a:r>
            <a:r>
              <a:rPr lang="hu-HU" dirty="0" err="1">
                <a:solidFill>
                  <a:schemeClr val="bg1"/>
                </a:solidFill>
                <a:latin typeface="Arial" panose="020B0604020202020204" pitchFamily="34" charset="0"/>
                <a:cs typeface="Arial" panose="020B0604020202020204" pitchFamily="34" charset="0"/>
              </a:rPr>
              <a:t>ba</a:t>
            </a:r>
            <a:r>
              <a:rPr lang="hu-HU" dirty="0">
                <a:solidFill>
                  <a:schemeClr val="bg1"/>
                </a:solidFill>
                <a:latin typeface="Arial" panose="020B0604020202020204" pitchFamily="34" charset="0"/>
                <a:cs typeface="Arial" panose="020B0604020202020204" pitchFamily="34" charset="0"/>
              </a:rPr>
              <a:t>, hogy</a:t>
            </a:r>
          </a:p>
          <a:p>
            <a:pPr algn="l">
              <a:lnSpc>
                <a:spcPct val="100000"/>
              </a:lnSpc>
            </a:pPr>
            <a:r>
              <a:rPr lang="en-US" dirty="0">
                <a:solidFill>
                  <a:schemeClr val="bg1"/>
                </a:solidFill>
                <a:latin typeface="Arial" panose="020B0604020202020204" pitchFamily="34" charset="0"/>
                <a:cs typeface="Arial" panose="020B0604020202020204" pitchFamily="34" charset="0"/>
              </a:rPr>
              <a:t>learning multiple neural network on time series</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Nincs rá találat.</a:t>
            </a:r>
          </a:p>
          <a:p>
            <a:pPr algn="l">
              <a:lnSpc>
                <a:spcPct val="100000"/>
              </a:lnSpc>
            </a:pPr>
            <a:r>
              <a:rPr lang="hu-HU" dirty="0">
                <a:solidFill>
                  <a:schemeClr val="bg1"/>
                </a:solidFill>
                <a:latin typeface="Arial" panose="020B0604020202020204" pitchFamily="34" charset="0"/>
                <a:cs typeface="Arial" panose="020B0604020202020204" pitchFamily="34" charset="0"/>
              </a:rPr>
              <a:t>Olyan van hogy ‚</a:t>
            </a:r>
            <a:r>
              <a:rPr lang="hu-HU" dirty="0" err="1">
                <a:solidFill>
                  <a:schemeClr val="bg1"/>
                </a:solidFill>
                <a:latin typeface="Arial" panose="020B0604020202020204" pitchFamily="34" charset="0"/>
                <a:cs typeface="Arial" panose="020B0604020202020204" pitchFamily="34" charset="0"/>
              </a:rPr>
              <a:t>hybrid</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neural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network</a:t>
            </a:r>
            <a:r>
              <a:rPr lang="hu-HU" dirty="0">
                <a:solidFill>
                  <a:schemeClr val="bg1"/>
                </a:solidFill>
                <a:latin typeface="Arial" panose="020B0604020202020204" pitchFamily="34" charset="0"/>
                <a:cs typeface="Arial" panose="020B0604020202020204" pitchFamily="34" charset="0"/>
              </a:rPr>
              <a:t>’ meg hogy ‚</a:t>
            </a:r>
            <a:r>
              <a:rPr lang="hu-HU" dirty="0" err="1">
                <a:solidFill>
                  <a:schemeClr val="bg1"/>
                </a:solidFill>
                <a:latin typeface="Arial" panose="020B0604020202020204" pitchFamily="34" charset="0"/>
                <a:cs typeface="Arial" panose="020B0604020202020204" pitchFamily="34" charset="0"/>
              </a:rPr>
              <a:t>combined</a:t>
            </a:r>
            <a:r>
              <a:rPr lang="hu-HU" dirty="0">
                <a:solidFill>
                  <a:schemeClr val="bg1"/>
                </a:solidFill>
                <a:latin typeface="Arial" panose="020B0604020202020204" pitchFamily="34" charset="0"/>
                <a:cs typeface="Arial" panose="020B0604020202020204" pitchFamily="34" charset="0"/>
              </a:rPr>
              <a:t>’, de ezek nem azok a koncepciók amiről ez szól.</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Ha már csak</a:t>
            </a:r>
          </a:p>
          <a:p>
            <a:pPr algn="l">
              <a:lnSpc>
                <a:spcPct val="100000"/>
              </a:lnSpc>
            </a:pPr>
            <a:r>
              <a:rPr lang="hu-HU" dirty="0">
                <a:solidFill>
                  <a:schemeClr val="bg1"/>
                </a:solidFill>
                <a:latin typeface="Arial" panose="020B0604020202020204" pitchFamily="34" charset="0"/>
                <a:cs typeface="Arial" panose="020B0604020202020204" pitchFamily="34" charset="0"/>
              </a:rPr>
              <a:t>Azt látnám, hogy néha egyik néha másik alapján dönt és az így kapott eredmény jobb akkor annak nagyon örülnék, de szerintem ezzel még sokat kell dolgozni.</a:t>
            </a:r>
          </a:p>
          <a:p>
            <a:pPr algn="l">
              <a:lnSpc>
                <a:spcPct val="100000"/>
              </a:lnSpc>
            </a:pPr>
            <a:r>
              <a:rPr lang="hu-HU" dirty="0">
                <a:solidFill>
                  <a:schemeClr val="bg1"/>
                </a:solidFill>
                <a:latin typeface="Arial" panose="020B0604020202020204" pitchFamily="34" charset="0"/>
                <a:cs typeface="Arial" panose="020B0604020202020204" pitchFamily="34" charset="0"/>
              </a:rPr>
              <a:t>A lényege, hogy nem egy ULTIMATE neurális </a:t>
            </a:r>
            <a:r>
              <a:rPr lang="hu-HU" dirty="0" err="1">
                <a:solidFill>
                  <a:schemeClr val="bg1"/>
                </a:solidFill>
                <a:latin typeface="Arial" panose="020B0604020202020204" pitchFamily="34" charset="0"/>
                <a:cs typeface="Arial" panose="020B0604020202020204" pitchFamily="34" charset="0"/>
              </a:rPr>
              <a:t>hálonk</a:t>
            </a:r>
            <a:r>
              <a:rPr lang="hu-HU" dirty="0">
                <a:solidFill>
                  <a:schemeClr val="bg1"/>
                </a:solidFill>
                <a:latin typeface="Arial" panose="020B0604020202020204" pitchFamily="34" charset="0"/>
                <a:cs typeface="Arial" panose="020B0604020202020204" pitchFamily="34" charset="0"/>
              </a:rPr>
              <a:t> van, hanem neurális háló készletünk, akik mindig készen álnak és lehet, hogy van olyan helyzet amikor egyik döntése alapján jobb eredményre jutunk. Érdemes vizsgálni.</a:t>
            </a:r>
          </a:p>
        </p:txBody>
      </p:sp>
    </p:spTree>
    <p:extLst>
      <p:ext uri="{BB962C8B-B14F-4D97-AF65-F5344CB8AC3E}">
        <p14:creationId xmlns:p14="http://schemas.microsoft.com/office/powerpoint/2010/main" val="146518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Ennek az ötletnek az alapját az adta, hogy</a:t>
            </a:r>
            <a:endParaRPr lang="hu-HU" sz="4800" dirty="0">
              <a:solidFill>
                <a:schemeClr val="bg1"/>
              </a:solidFill>
              <a:latin typeface="Georgia" panose="02040502050405020303" pitchFamily="18" charset="0"/>
              <a:cs typeface="Calibri Light" panose="020F0302020204030204" pitchFamily="34" charset="0"/>
            </a:endParaRPr>
          </a:p>
        </p:txBody>
      </p:sp>
      <p:sp>
        <p:nvSpPr>
          <p:cNvPr id="6" name="Szöveg helye 14">
            <a:extLst>
              <a:ext uri="{FF2B5EF4-FFF2-40B4-BE49-F238E27FC236}">
                <a16:creationId xmlns:a16="http://schemas.microsoft.com/office/drawing/2014/main" id="{CA144B16-988A-40CF-B10B-00DD11B1874C}"/>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 próbák során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Volt egy olyan megfigyelés, hogy a különböző beállítású neurális hálók kicsit különböző eredményre vezetnek.</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Ezért</a:t>
            </a:r>
          </a:p>
          <a:p>
            <a:pPr algn="l">
              <a:lnSpc>
                <a:spcPct val="100000"/>
              </a:lnSpc>
            </a:pPr>
            <a:r>
              <a:rPr lang="hu-HU" dirty="0">
                <a:solidFill>
                  <a:schemeClr val="bg1"/>
                </a:solidFill>
                <a:latin typeface="Arial" panose="020B0604020202020204" pitchFamily="34" charset="0"/>
                <a:cs typeface="Arial" panose="020B0604020202020204" pitchFamily="34" charset="0"/>
              </a:rPr>
              <a:t>Ahelyett, hogy ki kéne kísérletezni, hogy melyik beállítás a legjobb az adott feladatra az volt az </a:t>
            </a:r>
            <a:r>
              <a:rPr lang="hu-HU" dirty="0" err="1">
                <a:solidFill>
                  <a:schemeClr val="bg1"/>
                </a:solidFill>
                <a:latin typeface="Arial" panose="020B0604020202020204" pitchFamily="34" charset="0"/>
                <a:cs typeface="Arial" panose="020B0604020202020204" pitchFamily="34" charset="0"/>
              </a:rPr>
              <a:t>öteletem</a:t>
            </a:r>
            <a:r>
              <a:rPr lang="hu-HU" dirty="0">
                <a:solidFill>
                  <a:schemeClr val="bg1"/>
                </a:solidFill>
                <a:latin typeface="Arial" panose="020B0604020202020204" pitchFamily="34" charset="0"/>
                <a:cs typeface="Arial" panose="020B0604020202020204" pitchFamily="34" charset="0"/>
              </a:rPr>
              <a:t>, „parallel” futtassunk többet is aztán válassza ki az élet, hogy melyik a jobb az adott feladatra.</a:t>
            </a:r>
          </a:p>
          <a:p>
            <a:pPr algn="l">
              <a:lnSpc>
                <a:spcPct val="100000"/>
              </a:lnSpc>
            </a:pPr>
            <a:r>
              <a:rPr lang="hu-HU" sz="4800" dirty="0">
                <a:solidFill>
                  <a:prstClr val="white"/>
                </a:solidFill>
                <a:latin typeface="Georgia" panose="02040502050405020303" pitchFamily="18" charset="0"/>
                <a:cs typeface="Calibri Light" panose="020F0302020204030204" pitchFamily="34" charset="0"/>
              </a:rPr>
              <a:t>Ilyen értelembe</a:t>
            </a: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Ez sem egy </a:t>
            </a:r>
            <a:r>
              <a:rPr lang="hu-HU" dirty="0" err="1">
                <a:solidFill>
                  <a:schemeClr val="bg1"/>
                </a:solidFill>
                <a:latin typeface="Arial" panose="020B0604020202020204" pitchFamily="34" charset="0"/>
                <a:cs typeface="Arial" panose="020B0604020202020204" pitchFamily="34" charset="0"/>
              </a:rPr>
              <a:t>Rocket</a:t>
            </a:r>
            <a:r>
              <a:rPr lang="hu-HU" dirty="0">
                <a:solidFill>
                  <a:schemeClr val="bg1"/>
                </a:solidFill>
                <a:latin typeface="Arial" panose="020B0604020202020204" pitchFamily="34" charset="0"/>
                <a:cs typeface="Arial" panose="020B0604020202020204" pitchFamily="34" charset="0"/>
              </a:rPr>
              <a:t> Science</a:t>
            </a:r>
          </a:p>
        </p:txBody>
      </p:sp>
      <p:pic>
        <p:nvPicPr>
          <p:cNvPr id="8" name="Kép 7">
            <a:extLst>
              <a:ext uri="{FF2B5EF4-FFF2-40B4-BE49-F238E27FC236}">
                <a16:creationId xmlns:a16="http://schemas.microsoft.com/office/drawing/2014/main" id="{20989B1B-C8B7-4B73-B7AC-5CC9E2078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684" y="1446382"/>
            <a:ext cx="1791002" cy="1641750"/>
          </a:xfrm>
          <a:prstGeom prst="rect">
            <a:avLst/>
          </a:prstGeom>
        </p:spPr>
      </p:pic>
      <p:pic>
        <p:nvPicPr>
          <p:cNvPr id="9" name="Kép 8">
            <a:extLst>
              <a:ext uri="{FF2B5EF4-FFF2-40B4-BE49-F238E27FC236}">
                <a16:creationId xmlns:a16="http://schemas.microsoft.com/office/drawing/2014/main" id="{C27F85C8-52F1-4403-AD98-695BC1BE87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6623" y="1446382"/>
            <a:ext cx="1715094" cy="1641750"/>
          </a:xfrm>
          <a:prstGeom prst="rect">
            <a:avLst/>
          </a:prstGeom>
        </p:spPr>
      </p:pic>
      <p:pic>
        <p:nvPicPr>
          <p:cNvPr id="10" name="Kép 9" descr="A képen sötét látható&#10;&#10;Automatikusan generált leírás">
            <a:extLst>
              <a:ext uri="{FF2B5EF4-FFF2-40B4-BE49-F238E27FC236}">
                <a16:creationId xmlns:a16="http://schemas.microsoft.com/office/drawing/2014/main" id="{44B147D8-D3BB-463F-9CA2-A365B18373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4131" y="1446382"/>
            <a:ext cx="2276767" cy="1641750"/>
          </a:xfrm>
          <a:prstGeom prst="rect">
            <a:avLst/>
          </a:prstGeom>
        </p:spPr>
      </p:pic>
      <p:sp>
        <p:nvSpPr>
          <p:cNvPr id="11" name="Szöveg helye 14">
            <a:extLst>
              <a:ext uri="{FF2B5EF4-FFF2-40B4-BE49-F238E27FC236}">
                <a16:creationId xmlns:a16="http://schemas.microsoft.com/office/drawing/2014/main" id="{6D1634C9-8AD2-4767-922B-FA4986BB202E}"/>
              </a:ext>
            </a:extLst>
          </p:cNvPr>
          <p:cNvSpPr txBox="1">
            <a:spLocks/>
          </p:cNvSpPr>
          <p:nvPr/>
        </p:nvSpPr>
        <p:spPr>
          <a:xfrm>
            <a:off x="6854930"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 </a:t>
            </a:r>
            <a:br>
              <a:rPr lang="hu-HU" sz="4800" dirty="0">
                <a:solidFill>
                  <a:schemeClr val="bg1"/>
                </a:solidFill>
                <a:latin typeface="Georgia" panose="02040502050405020303" pitchFamily="18"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 </a:t>
            </a:r>
          </a:p>
          <a:p>
            <a:pPr algn="l">
              <a:lnSpc>
                <a:spcPct val="100000"/>
              </a:lnSpc>
            </a:pP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 </a:t>
            </a:r>
          </a:p>
          <a:p>
            <a:pPr algn="l">
              <a:lnSpc>
                <a:spcPct val="100000"/>
              </a:lnSpc>
            </a:pPr>
            <a:r>
              <a:rPr lang="hu-HU" sz="4800" dirty="0">
                <a:solidFill>
                  <a:prstClr val="white"/>
                </a:solidFill>
                <a:latin typeface="Georgia" panose="02040502050405020303" pitchFamily="18" charset="0"/>
                <a:cs typeface="Calibri Light" panose="020F0302020204030204" pitchFamily="34" charset="0"/>
              </a:rPr>
              <a:t>De ha működik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akkor azt le lehet írni.</a:t>
            </a:r>
          </a:p>
        </p:txBody>
      </p:sp>
    </p:spTree>
    <p:extLst>
      <p:ext uri="{BB962C8B-B14F-4D97-AF65-F5344CB8AC3E}">
        <p14:creationId xmlns:p14="http://schemas.microsoft.com/office/powerpoint/2010/main" val="250918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újabb újítás a korábbihoz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71B1C7A4-CE8C-4AAB-A8A0-EDA3BC617B47}"/>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5. Függőségek</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 metrikák között.</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Ezt kihasználva</a:t>
            </a:r>
          </a:p>
          <a:p>
            <a:pPr algn="l">
              <a:lnSpc>
                <a:spcPct val="100000"/>
              </a:lnSpc>
            </a:pPr>
            <a:r>
              <a:rPr lang="hu-HU" dirty="0">
                <a:solidFill>
                  <a:schemeClr val="bg1"/>
                </a:solidFill>
                <a:latin typeface="Arial" panose="020B0604020202020204" pitchFamily="34" charset="0"/>
                <a:cs typeface="Arial" panose="020B0604020202020204" pitchFamily="34" charset="0"/>
              </a:rPr>
              <a:t>Meg lehetne csinálni azt, hogy amikor azt becsülöm, hogy mi lenne a metrika értéke egy skálázásnál akkor nem csak az Ő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értéket veszem figyelembe hanem a többi metrika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értékét is.</a:t>
            </a:r>
          </a:p>
          <a:p>
            <a:pPr algn="l">
              <a:lnSpc>
                <a:spcPct val="100000"/>
              </a:lnSpc>
            </a:pPr>
            <a:r>
              <a:rPr lang="hu-HU" sz="2800" dirty="0" err="1">
                <a:solidFill>
                  <a:schemeClr val="bg1"/>
                </a:solidFill>
                <a:latin typeface="Georgia" panose="02040502050405020303" pitchFamily="18" charset="0"/>
                <a:cs typeface="Arial" panose="020B0604020202020204" pitchFamily="34" charset="0"/>
              </a:rPr>
              <a:t>Valszeg</a:t>
            </a:r>
            <a:r>
              <a:rPr lang="hu-HU" sz="2800" dirty="0">
                <a:solidFill>
                  <a:schemeClr val="bg1"/>
                </a:solidFill>
                <a:latin typeface="Georgia" panose="02040502050405020303" pitchFamily="18" charset="0"/>
                <a:cs typeface="Arial" panose="020B0604020202020204" pitchFamily="34" charset="0"/>
              </a:rPr>
              <a:t> nincs ingyen kaja</a:t>
            </a:r>
          </a:p>
          <a:p>
            <a:pPr algn="l">
              <a:lnSpc>
                <a:spcPct val="100000"/>
              </a:lnSpc>
            </a:pPr>
            <a:r>
              <a:rPr lang="hu-HU" dirty="0">
                <a:solidFill>
                  <a:schemeClr val="bg1"/>
                </a:solidFill>
                <a:latin typeface="Arial" panose="020B0604020202020204" pitchFamily="34" charset="0"/>
                <a:cs typeface="Arial" panose="020B0604020202020204" pitchFamily="34" charset="0"/>
              </a:rPr>
              <a:t>De meg tudom vizsgálni a mintaprogramon hogy milyen hatással van egészre.</a:t>
            </a:r>
          </a:p>
          <a:p>
            <a:pPr algn="l">
              <a:lnSpc>
                <a:spcPct val="100000"/>
              </a:lnSpc>
            </a:pPr>
            <a:r>
              <a:rPr lang="hu-HU" dirty="0">
                <a:solidFill>
                  <a:schemeClr val="bg1"/>
                </a:solidFill>
                <a:latin typeface="Arial" panose="020B0604020202020204" pitchFamily="34" charset="0"/>
                <a:cs typeface="Arial" panose="020B0604020202020204" pitchFamily="34" charset="0"/>
              </a:rPr>
              <a:t>Idő: </a:t>
            </a:r>
            <a:r>
              <a:rPr lang="hu-HU" dirty="0" err="1">
                <a:solidFill>
                  <a:schemeClr val="bg1"/>
                </a:solidFill>
                <a:latin typeface="Arial" panose="020B0604020202020204" pitchFamily="34" charset="0"/>
                <a:cs typeface="Arial" panose="020B0604020202020204" pitchFamily="34" charset="0"/>
              </a:rPr>
              <a:t>kb</a:t>
            </a:r>
            <a:r>
              <a:rPr lang="hu-HU" dirty="0">
                <a:solidFill>
                  <a:schemeClr val="bg1"/>
                </a:solidFill>
                <a:latin typeface="Arial" panose="020B0604020202020204" pitchFamily="34" charset="0"/>
                <a:cs typeface="Arial" panose="020B0604020202020204" pitchFamily="34" charset="0"/>
              </a:rPr>
              <a:t> 3-5 nap.</a:t>
            </a:r>
          </a:p>
        </p:txBody>
      </p:sp>
      <p:pic>
        <p:nvPicPr>
          <p:cNvPr id="13" name="Kép 12">
            <a:extLst>
              <a:ext uri="{FF2B5EF4-FFF2-40B4-BE49-F238E27FC236}">
                <a16:creationId xmlns:a16="http://schemas.microsoft.com/office/drawing/2014/main" id="{D8252D98-F38D-46F6-86F3-163BFF3A5090}"/>
              </a:ext>
            </a:extLst>
          </p:cNvPr>
          <p:cNvPicPr>
            <a:picLocks noChangeAspect="1"/>
          </p:cNvPicPr>
          <p:nvPr/>
        </p:nvPicPr>
        <p:blipFill rotWithShape="1">
          <a:blip r:embed="rId5">
            <a:extLst>
              <a:ext uri="{28A0092B-C50C-407E-A947-70E740481C1C}">
                <a14:useLocalDpi xmlns:a14="http://schemas.microsoft.com/office/drawing/2010/main" val="0"/>
              </a:ext>
            </a:extLst>
          </a:blip>
          <a:srcRect l="4245" t="9876" r="12751" b="204"/>
          <a:stretch/>
        </p:blipFill>
        <p:spPr>
          <a:xfrm>
            <a:off x="0" y="1437000"/>
            <a:ext cx="5702400" cy="4633200"/>
          </a:xfrm>
          <a:prstGeom prst="rect">
            <a:avLst/>
          </a:prstGeom>
        </p:spPr>
      </p:pic>
      <p:pic>
        <p:nvPicPr>
          <p:cNvPr id="14" name="Kép 13">
            <a:extLst>
              <a:ext uri="{FF2B5EF4-FFF2-40B4-BE49-F238E27FC236}">
                <a16:creationId xmlns:a16="http://schemas.microsoft.com/office/drawing/2014/main" id="{D100931D-3417-401F-90D4-8AF3AF061B8E}"/>
              </a:ext>
            </a:extLst>
          </p:cNvPr>
          <p:cNvPicPr>
            <a:picLocks noChangeAspect="1"/>
          </p:cNvPicPr>
          <p:nvPr/>
        </p:nvPicPr>
        <p:blipFill rotWithShape="1">
          <a:blip r:embed="rId6">
            <a:extLst>
              <a:ext uri="{28A0092B-C50C-407E-A947-70E740481C1C}">
                <a14:useLocalDpi xmlns:a14="http://schemas.microsoft.com/office/drawing/2010/main" val="0"/>
              </a:ext>
            </a:extLst>
          </a:blip>
          <a:srcRect l="7445" t="11860" r="3568" b="70175"/>
          <a:stretch/>
        </p:blipFill>
        <p:spPr>
          <a:xfrm>
            <a:off x="0" y="1437000"/>
            <a:ext cx="7524000" cy="4680000"/>
          </a:xfrm>
          <a:prstGeom prst="rect">
            <a:avLst/>
          </a:prstGeom>
        </p:spPr>
      </p:pic>
      <p:sp>
        <p:nvSpPr>
          <p:cNvPr id="15" name="Szöveg helye 14">
            <a:extLst>
              <a:ext uri="{FF2B5EF4-FFF2-40B4-BE49-F238E27FC236}">
                <a16:creationId xmlns:a16="http://schemas.microsoft.com/office/drawing/2014/main" id="{2C605191-CC48-414B-818D-DA5BED5E4061}"/>
              </a:ext>
            </a:extLst>
          </p:cNvPr>
          <p:cNvSpPr txBox="1">
            <a:spLocks/>
          </p:cNvSpPr>
          <p:nvPr/>
        </p:nvSpPr>
        <p:spPr>
          <a:xfrm>
            <a:off x="7524000" y="1512886"/>
            <a:ext cx="3172737"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Ezeket</a:t>
            </a:r>
          </a:p>
          <a:p>
            <a:pPr algn="l">
              <a:lnSpc>
                <a:spcPct val="100000"/>
              </a:lnSpc>
            </a:pPr>
            <a:r>
              <a:rPr lang="hu-HU" dirty="0">
                <a:solidFill>
                  <a:schemeClr val="bg1"/>
                </a:solidFill>
                <a:latin typeface="Arial" panose="020B0604020202020204" pitchFamily="34" charset="0"/>
                <a:cs typeface="Arial" panose="020B0604020202020204" pitchFamily="34" charset="0"/>
              </a:rPr>
              <a:t>Sajnos még csak a „rossz” régi méréseken néztem meg. Ott viszont volt ilyen összefüggés (CPU, </a:t>
            </a:r>
            <a:r>
              <a:rPr lang="hu-HU" dirty="0" err="1">
                <a:solidFill>
                  <a:schemeClr val="bg1"/>
                </a:solidFill>
                <a:latin typeface="Arial" panose="020B0604020202020204" pitchFamily="34" charset="0"/>
                <a:cs typeface="Arial" panose="020B0604020202020204" pitchFamily="34" charset="0"/>
              </a:rPr>
              <a:t>Interruption</a:t>
            </a:r>
            <a:r>
              <a:rPr lang="hu-HU" dirty="0">
                <a:solidFill>
                  <a:schemeClr val="bg1"/>
                </a:solidFill>
                <a:latin typeface="Arial" panose="020B0604020202020204" pitchFamily="34" charset="0"/>
                <a:cs typeface="Arial" panose="020B0604020202020204" pitchFamily="34" charset="0"/>
              </a:rPr>
              <a:t>, Context </a:t>
            </a:r>
            <a:r>
              <a:rPr lang="hu-HU" dirty="0" err="1">
                <a:solidFill>
                  <a:schemeClr val="bg1"/>
                </a:solidFill>
                <a:latin typeface="Arial" panose="020B0604020202020204" pitchFamily="34" charset="0"/>
                <a:cs typeface="Arial" panose="020B0604020202020204" pitchFamily="34" charset="0"/>
              </a:rPr>
              <a:t>Switch</a:t>
            </a:r>
            <a:r>
              <a:rPr lang="hu-HU" dirty="0">
                <a:solidFill>
                  <a:schemeClr val="bg1"/>
                </a:solidFill>
                <a:latin typeface="Arial" panose="020B0604020202020204" pitchFamily="34" charset="0"/>
                <a:cs typeface="Arial" panose="020B0604020202020204" pitchFamily="34" charset="0"/>
              </a:rPr>
              <a:t>)</a:t>
            </a:r>
          </a:p>
          <a:p>
            <a:pPr algn="l">
              <a:lnSpc>
                <a:spcPct val="100000"/>
              </a:lnSpc>
            </a:pPr>
            <a:r>
              <a:rPr lang="hu-HU" sz="4800" dirty="0" err="1">
                <a:solidFill>
                  <a:prstClr val="white"/>
                </a:solidFill>
                <a:latin typeface="Georgia" panose="02040502050405020303" pitchFamily="18" charset="0"/>
                <a:cs typeface="Calibri Light" panose="020F0302020204030204" pitchFamily="34" charset="0"/>
              </a:rPr>
              <a:t>Pontosat</a:t>
            </a:r>
            <a:r>
              <a:rPr lang="hu-HU" sz="4800" dirty="0">
                <a:solidFill>
                  <a:prstClr val="white"/>
                </a:solidFill>
                <a:latin typeface="Georgia" panose="02040502050405020303" pitchFamily="18" charset="0"/>
                <a:cs typeface="Calibri Light" panose="020F0302020204030204" pitchFamily="34" charset="0"/>
              </a:rPr>
              <a:t> </a:t>
            </a:r>
            <a:br>
              <a:rPr lang="hu-HU" sz="4800" dirty="0">
                <a:solidFill>
                  <a:prstClr val="white"/>
                </a:solidFill>
                <a:latin typeface="Georgia" panose="02040502050405020303" pitchFamily="18" charset="0"/>
                <a:cs typeface="Calibri Light" panose="020F0302020204030204" pitchFamily="34" charset="0"/>
              </a:rPr>
            </a:br>
            <a:r>
              <a:rPr lang="hu-HU" dirty="0">
                <a:solidFill>
                  <a:schemeClr val="bg1"/>
                </a:solidFill>
                <a:latin typeface="Arial" panose="020B0604020202020204" pitchFamily="34" charset="0"/>
                <a:cs typeface="Arial" panose="020B0604020202020204" pitchFamily="34" charset="0"/>
              </a:rPr>
              <a:t>Csak akkor tudok mondani erről, ha az új </a:t>
            </a:r>
            <a:r>
              <a:rPr lang="hu-HU" dirty="0" err="1">
                <a:solidFill>
                  <a:schemeClr val="bg1"/>
                </a:solidFill>
                <a:latin typeface="Arial" panose="020B0604020202020204" pitchFamily="34" charset="0"/>
                <a:cs typeface="Arial" panose="020B0604020202020204" pitchFamily="34" charset="0"/>
              </a:rPr>
              <a:t>szimulácós</a:t>
            </a:r>
            <a:r>
              <a:rPr lang="hu-HU" dirty="0">
                <a:solidFill>
                  <a:schemeClr val="bg1"/>
                </a:solidFill>
                <a:latin typeface="Arial" panose="020B0604020202020204" pitchFamily="34" charset="0"/>
                <a:cs typeface="Arial" panose="020B0604020202020204" pitchFamily="34" charset="0"/>
              </a:rPr>
              <a:t> rendszerben is megvizsgálom.</a:t>
            </a:r>
          </a:p>
          <a:p>
            <a:pPr algn="l">
              <a:lnSpc>
                <a:spcPct val="100000"/>
              </a:lnSpc>
            </a:pPr>
            <a:r>
              <a:rPr lang="hu-HU" dirty="0">
                <a:solidFill>
                  <a:schemeClr val="bg1"/>
                </a:solidFill>
                <a:latin typeface="Arial" panose="020B0604020202020204" pitchFamily="34" charset="0"/>
                <a:cs typeface="Arial" panose="020B0604020202020204" pitchFamily="34" charset="0"/>
              </a:rPr>
              <a:t>Ez se </a:t>
            </a:r>
            <a:r>
              <a:rPr lang="hu-HU" dirty="0" err="1">
                <a:solidFill>
                  <a:schemeClr val="bg1"/>
                </a:solidFill>
                <a:latin typeface="Arial" panose="020B0604020202020204" pitchFamily="34" charset="0"/>
                <a:cs typeface="Arial" panose="020B0604020202020204" pitchFamily="34" charset="0"/>
              </a:rPr>
              <a:t>rocket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science</a:t>
            </a:r>
            <a:r>
              <a:rPr lang="hu-HU" dirty="0">
                <a:solidFill>
                  <a:schemeClr val="bg1"/>
                </a:solidFill>
                <a:latin typeface="Arial" panose="020B0604020202020204" pitchFamily="34" charset="0"/>
                <a:cs typeface="Arial" panose="020B0604020202020204" pitchFamily="34" charset="0"/>
              </a:rPr>
              <a:t>.</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054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Legnagyobb félelmem</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Hogy mindez</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És a kérdésfelevetések is csak abból adódnak hogy az egész elgondolás SZAR.</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Bár </a:t>
            </a:r>
          </a:p>
          <a:p>
            <a:pPr algn="l">
              <a:lnSpc>
                <a:spcPct val="100000"/>
              </a:lnSpc>
            </a:pPr>
            <a:r>
              <a:rPr lang="hu-HU" dirty="0">
                <a:solidFill>
                  <a:schemeClr val="bg1"/>
                </a:solidFill>
                <a:latin typeface="Arial" panose="020B0604020202020204" pitchFamily="34" charset="0"/>
                <a:cs typeface="Arial" panose="020B0604020202020204" pitchFamily="34" charset="0"/>
              </a:rPr>
              <a:t>Nekem az tök </a:t>
            </a:r>
            <a:r>
              <a:rPr lang="hu-HU" dirty="0" err="1">
                <a:solidFill>
                  <a:schemeClr val="bg1"/>
                </a:solidFill>
                <a:latin typeface="Arial" panose="020B0604020202020204" pitchFamily="34" charset="0"/>
                <a:cs typeface="Arial" panose="020B0604020202020204" pitchFamily="34" charset="0"/>
              </a:rPr>
              <a:t>érdkes</a:t>
            </a:r>
            <a:r>
              <a:rPr lang="hu-HU" dirty="0">
                <a:solidFill>
                  <a:schemeClr val="bg1"/>
                </a:solidFill>
                <a:latin typeface="Arial" panose="020B0604020202020204" pitchFamily="34" charset="0"/>
                <a:cs typeface="Arial" panose="020B0604020202020204" pitchFamily="34" charset="0"/>
              </a:rPr>
              <a:t> volt, hogy azt a kocsit az út közepre tudom tanítani egy neurális hálóval lehet hogy a digitális őskorban járok mások meg már lézerfegyverrel lőnek.</a:t>
            </a:r>
          </a:p>
        </p:txBody>
      </p:sp>
      <p:sp>
        <p:nvSpPr>
          <p:cNvPr id="6" name="Szöveg helye 14">
            <a:extLst>
              <a:ext uri="{FF2B5EF4-FFF2-40B4-BE49-F238E27FC236}">
                <a16:creationId xmlns:a16="http://schemas.microsoft.com/office/drawing/2014/main" id="{15E0A2BF-2BED-4E47-860F-1573AF672794}"/>
              </a:ext>
            </a:extLst>
          </p:cNvPr>
          <p:cNvSpPr txBox="1">
            <a:spLocks/>
          </p:cNvSpPr>
          <p:nvPr/>
        </p:nvSpPr>
        <p:spPr>
          <a:xfrm>
            <a:off x="6491472"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bg1"/>
                </a:solidFill>
                <a:latin typeface="Georgia" panose="02040502050405020303" pitchFamily="18" charset="0"/>
                <a:cs typeface="Arial" panose="020B0604020202020204" pitchFamily="34" charset="0"/>
              </a:rPr>
              <a:t>Reinforcement</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Learning</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jelenlegi ismereteim szerint azonban csak szimulált környezetben működik</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Ezért </a:t>
            </a:r>
          </a:p>
          <a:p>
            <a:pPr algn="l">
              <a:lnSpc>
                <a:spcPct val="100000"/>
              </a:lnSpc>
            </a:pPr>
            <a:r>
              <a:rPr lang="hu-HU" dirty="0">
                <a:solidFill>
                  <a:schemeClr val="bg1"/>
                </a:solidFill>
                <a:latin typeface="Arial" panose="020B0604020202020204" pitchFamily="34" charset="0"/>
                <a:cs typeface="Arial" panose="020B0604020202020204" pitchFamily="34" charset="0"/>
              </a:rPr>
              <a:t>Ha találnánk egy módszert amihez nem kell szimulált környezetet </a:t>
            </a:r>
            <a:r>
              <a:rPr lang="hu-HU" dirty="0" err="1">
                <a:solidFill>
                  <a:schemeClr val="bg1"/>
                </a:solidFill>
                <a:latin typeface="Arial" panose="020B0604020202020204" pitchFamily="34" charset="0"/>
                <a:cs typeface="Arial" panose="020B0604020202020204" pitchFamily="34" charset="0"/>
              </a:rPr>
              <a:t>kiallakítani</a:t>
            </a:r>
            <a:r>
              <a:rPr lang="hu-HU" dirty="0">
                <a:solidFill>
                  <a:schemeClr val="bg1"/>
                </a:solidFill>
                <a:latin typeface="Arial" panose="020B0604020202020204" pitchFamily="34" charset="0"/>
                <a:cs typeface="Arial" panose="020B0604020202020204" pitchFamily="34" charset="0"/>
              </a:rPr>
              <a:t> az szerintem érdekes lenne.</a:t>
            </a:r>
          </a:p>
        </p:txBody>
      </p:sp>
    </p:spTree>
    <p:extLst>
      <p:ext uri="{BB962C8B-B14F-4D97-AF65-F5344CB8AC3E}">
        <p14:creationId xmlns:p14="http://schemas.microsoft.com/office/powerpoint/2010/main" val="366318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bg1"/>
                </a:solidFill>
                <a:latin typeface="Georgia" panose="02040502050405020303" pitchFamily="18" charset="0"/>
                <a:cs typeface="Arial" panose="020B0604020202020204" pitchFamily="34" charset="0"/>
              </a:rPr>
              <a:t>Further</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Work</a:t>
            </a:r>
            <a:r>
              <a:rPr lang="hu-HU" sz="4800" dirty="0">
                <a:solidFill>
                  <a:schemeClr val="bg1"/>
                </a:solidFill>
                <a:latin typeface="Georgia" panose="02040502050405020303" pitchFamily="18" charset="0"/>
                <a:cs typeface="Arial" panose="020B0604020202020204" pitchFamily="34" charset="0"/>
              </a:rPr>
              <a:t> – </a:t>
            </a:r>
            <a:r>
              <a:rPr lang="hu-HU" sz="4800" dirty="0" err="1">
                <a:solidFill>
                  <a:schemeClr val="bg1"/>
                </a:solidFill>
                <a:latin typeface="Georgia" panose="02040502050405020303" pitchFamily="18" charset="0"/>
                <a:cs typeface="Arial" panose="020B0604020202020204" pitchFamily="34" charset="0"/>
              </a:rPr>
              <a:t>CloudSim</a:t>
            </a:r>
            <a:r>
              <a:rPr lang="hu-HU" sz="4800" dirty="0">
                <a:solidFill>
                  <a:schemeClr val="bg1"/>
                </a:solidFill>
                <a:latin typeface="Georgia" panose="02040502050405020303" pitchFamily="18" charset="0"/>
                <a:cs typeface="Arial" panose="020B0604020202020204" pitchFamily="34" charset="0"/>
              </a:rPr>
              <a:t> and </a:t>
            </a:r>
            <a:r>
              <a:rPr lang="hu-HU" sz="4800" dirty="0" err="1">
                <a:solidFill>
                  <a:schemeClr val="bg1"/>
                </a:solidFill>
                <a:latin typeface="Georgia" panose="02040502050405020303" pitchFamily="18" charset="0"/>
                <a:cs typeface="Arial" panose="020B0604020202020204" pitchFamily="34" charset="0"/>
              </a:rPr>
              <a:t>Reinforce</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Jelenleg problémát jelent</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Számomra még a mostani szimulációs környezetben is, hogy mi alapján állítsam be a függvényeket, milyen kapcsolat legyen ezek között. Ezek a kapcsolatok jelenleg eléggé determinisztikusak így képes rajta bármit megtanulni a háló, de vajon hasonlítanak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ezek a valós adatokhoz?</a:t>
            </a:r>
          </a:p>
        </p:txBody>
      </p:sp>
      <p:sp>
        <p:nvSpPr>
          <p:cNvPr id="7" name="Szöveg helye 14">
            <a:extLst>
              <a:ext uri="{FF2B5EF4-FFF2-40B4-BE49-F238E27FC236}">
                <a16:creationId xmlns:a16="http://schemas.microsoft.com/office/drawing/2014/main" id="{E7A037A9-7F8E-4580-9C7D-56A0450DBB67}"/>
              </a:ext>
            </a:extLst>
          </p:cNvPr>
          <p:cNvSpPr txBox="1">
            <a:spLocks/>
          </p:cNvSpPr>
          <p:nvPr/>
        </p:nvSpPr>
        <p:spPr>
          <a:xfrm>
            <a:off x="5259019"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Hogyan állítsam be ezeket?</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Ezért abban reménykedek, hogy a </a:t>
            </a:r>
            <a:r>
              <a:rPr lang="hu-HU" dirty="0" err="1">
                <a:solidFill>
                  <a:schemeClr val="bg1"/>
                </a:solidFill>
                <a:latin typeface="Arial" panose="020B0604020202020204" pitchFamily="34" charset="0"/>
                <a:cs typeface="Arial" panose="020B0604020202020204" pitchFamily="34" charset="0"/>
              </a:rPr>
              <a:t>CloudSImben</a:t>
            </a:r>
            <a:r>
              <a:rPr lang="hu-HU" dirty="0">
                <a:solidFill>
                  <a:schemeClr val="bg1"/>
                </a:solidFill>
                <a:latin typeface="Arial" panose="020B0604020202020204" pitchFamily="34" charset="0"/>
                <a:cs typeface="Arial" panose="020B0604020202020204" pitchFamily="34" charset="0"/>
              </a:rPr>
              <a:t> valahogy azért csak </a:t>
            </a:r>
            <a:r>
              <a:rPr lang="hu-HU" dirty="0" err="1">
                <a:solidFill>
                  <a:schemeClr val="bg1"/>
                </a:solidFill>
                <a:latin typeface="Arial" panose="020B0604020202020204" pitchFamily="34" charset="0"/>
                <a:cs typeface="Arial" panose="020B0604020202020204" pitchFamily="34" charset="0"/>
              </a:rPr>
              <a:t>csak</a:t>
            </a:r>
            <a:r>
              <a:rPr lang="hu-HU" dirty="0">
                <a:solidFill>
                  <a:schemeClr val="bg1"/>
                </a:solidFill>
                <a:latin typeface="Arial" panose="020B0604020202020204" pitchFamily="34" charset="0"/>
                <a:cs typeface="Arial" panose="020B0604020202020204" pitchFamily="34" charset="0"/>
              </a:rPr>
              <a:t> reálisabb beállításokat tudunk kieszközölni amelyek közelebb állnak majd a valósághoz</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De gyakorlatilag ezt a problémát az se oldja meg ha áttérek RL-be, akkor is ott a kérdés, hogyan állítjuk elő a belső függőségeket?</a:t>
            </a:r>
          </a:p>
        </p:txBody>
      </p:sp>
    </p:spTree>
    <p:extLst>
      <p:ext uri="{BB962C8B-B14F-4D97-AF65-F5344CB8AC3E}">
        <p14:creationId xmlns:p14="http://schemas.microsoft.com/office/powerpoint/2010/main" val="350366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Zárszó, gondolat a </a:t>
            </a:r>
            <a:r>
              <a:rPr lang="hu-HU" sz="4800" dirty="0" err="1">
                <a:solidFill>
                  <a:schemeClr val="bg1"/>
                </a:solidFill>
                <a:latin typeface="Georgia" panose="02040502050405020303" pitchFamily="18" charset="0"/>
                <a:cs typeface="Arial" panose="020B0604020202020204" pitchFamily="34" charset="0"/>
              </a:rPr>
              <a:t>Reinforcement</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Lr</a:t>
            </a:r>
            <a:r>
              <a:rPr lang="hu-HU" sz="4800" dirty="0">
                <a:solidFill>
                  <a:schemeClr val="bg1"/>
                </a:solidFill>
                <a:latin typeface="Georgia" panose="02040502050405020303" pitchFamily="18" charset="0"/>
                <a:cs typeface="Arial" panose="020B0604020202020204" pitchFamily="34" charset="0"/>
              </a:rPr>
              <a:t>-hez</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Bicskával fát vágni</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 szobatermosztát sem egy bonyolult szerkezet mégis több száz millió háztartásban használják. Nem biztos, hogy ezt a problémát nem lehet egyszerűbb rendszerekkel megoldani.</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Ennek ellenére az RL-t ki fogjuk próbálni, lehet hogy én leszek a legnagyobb híve</a:t>
            </a:r>
          </a:p>
        </p:txBody>
      </p:sp>
      <p:sp>
        <p:nvSpPr>
          <p:cNvPr id="7" name="Szöveg helye 14">
            <a:extLst>
              <a:ext uri="{FF2B5EF4-FFF2-40B4-BE49-F238E27FC236}">
                <a16:creationId xmlns:a16="http://schemas.microsoft.com/office/drawing/2014/main" id="{E7A037A9-7F8E-4580-9C7D-56A0450DBB67}"/>
              </a:ext>
            </a:extLst>
          </p:cNvPr>
          <p:cNvSpPr txBox="1">
            <a:spLocks/>
          </p:cNvSpPr>
          <p:nvPr/>
        </p:nvSpPr>
        <p:spPr>
          <a:xfrm>
            <a:off x="5259019"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Vagy ágyúval verébre?</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Nem arra akarom kihegyezni e PhD témát, hogyan lehet egy RL problémát nem RL módszertannal megoldani, de azt továbbra is egy érdekes és releváns felvetésnek tartom, hogy ha meg lehet oldani szimulációs környezet kiépítése nélkül és meg lehet oldani úgy akkor az előny azzal szemben ha szimulált környezetet kell neki kialakítani.</a:t>
            </a:r>
          </a:p>
          <a:p>
            <a:pPr algn="l">
              <a:lnSpc>
                <a:spcPct val="100000"/>
              </a:lnSpc>
            </a:pPr>
            <a:r>
              <a:rPr lang="hu-HU" dirty="0">
                <a:solidFill>
                  <a:schemeClr val="bg1"/>
                </a:solidFill>
                <a:latin typeface="Arial" panose="020B0604020202020204" pitchFamily="34" charset="0"/>
                <a:cs typeface="Arial" panose="020B0604020202020204" pitchFamily="34" charset="0"/>
              </a:rPr>
              <a:t>Persze ehhez alaposan meg kell érteni és összehasonlítani a kettő módszert.</a:t>
            </a:r>
          </a:p>
        </p:txBody>
      </p:sp>
    </p:spTree>
    <p:extLst>
      <p:ext uri="{BB962C8B-B14F-4D97-AF65-F5344CB8AC3E}">
        <p14:creationId xmlns:p14="http://schemas.microsoft.com/office/powerpoint/2010/main" val="81972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Eszembe jutott még egy dolog</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Tanulás archív adatokon</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Vagyis inkább arról van szó, hogyha van egy rendszer ami </a:t>
            </a:r>
            <a:r>
              <a:rPr lang="hu-HU" dirty="0" err="1">
                <a:solidFill>
                  <a:schemeClr val="bg1"/>
                </a:solidFill>
                <a:latin typeface="Arial" panose="020B0604020202020204" pitchFamily="34" charset="0"/>
                <a:cs typeface="Arial" panose="020B0604020202020204" pitchFamily="34" charset="0"/>
              </a:rPr>
              <a:t>skáláz</a:t>
            </a:r>
            <a:r>
              <a:rPr lang="hu-HU" dirty="0">
                <a:solidFill>
                  <a:schemeClr val="bg1"/>
                </a:solidFill>
                <a:latin typeface="Arial" panose="020B0604020202020204" pitchFamily="34" charset="0"/>
                <a:cs typeface="Arial" panose="020B0604020202020204" pitchFamily="34" charset="0"/>
              </a:rPr>
              <a:t> valami alapján amit akár egy rendszermérnök állított be vagy </a:t>
            </a:r>
            <a:r>
              <a:rPr lang="hu-HU" dirty="0" err="1">
                <a:solidFill>
                  <a:schemeClr val="bg1"/>
                </a:solidFill>
                <a:latin typeface="Arial" panose="020B0604020202020204" pitchFamily="34" charset="0"/>
                <a:cs typeface="Arial" panose="020B0604020202020204" pitchFamily="34" charset="0"/>
              </a:rPr>
              <a:t>threshold</a:t>
            </a:r>
            <a:r>
              <a:rPr lang="hu-HU" dirty="0">
                <a:solidFill>
                  <a:schemeClr val="bg1"/>
                </a:solidFill>
                <a:latin typeface="Arial" panose="020B0604020202020204" pitchFamily="34" charset="0"/>
                <a:cs typeface="Arial" panose="020B0604020202020204" pitchFamily="34" charset="0"/>
              </a:rPr>
              <a:t> alapú akkor is keletkezik a skálázásnál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after</a:t>
            </a:r>
            <a:r>
              <a:rPr lang="hu-HU" dirty="0">
                <a:solidFill>
                  <a:schemeClr val="bg1"/>
                </a:solidFill>
                <a:latin typeface="Arial" panose="020B0604020202020204" pitchFamily="34" charset="0"/>
                <a:cs typeface="Arial" panose="020B0604020202020204" pitchFamily="34" charset="0"/>
              </a:rPr>
              <a:t> adat és ha a metrikákat is </a:t>
            </a:r>
            <a:r>
              <a:rPr lang="hu-HU" dirty="0" err="1">
                <a:solidFill>
                  <a:schemeClr val="bg1"/>
                </a:solidFill>
                <a:latin typeface="Arial" panose="020B0604020202020204" pitchFamily="34" charset="0"/>
                <a:cs typeface="Arial" panose="020B0604020202020204" pitchFamily="34" charset="0"/>
              </a:rPr>
              <a:t>kigyüjtik</a:t>
            </a:r>
            <a:r>
              <a:rPr lang="hu-HU" dirty="0">
                <a:solidFill>
                  <a:schemeClr val="bg1"/>
                </a:solidFill>
                <a:latin typeface="Arial" panose="020B0604020202020204" pitchFamily="34" charset="0"/>
                <a:cs typeface="Arial" panose="020B0604020202020204" pitchFamily="34" charset="0"/>
              </a:rPr>
              <a:t> akkor az algoritmus képes ezek alapján (alvó üzemmódban is tanulni) mert neki csak adatokra van szüksége amin felügyelt módon </a:t>
            </a:r>
            <a:r>
              <a:rPr lang="hu-HU">
                <a:solidFill>
                  <a:schemeClr val="bg1"/>
                </a:solidFill>
                <a:latin typeface="Arial" panose="020B0604020202020204" pitchFamily="34" charset="0"/>
                <a:cs typeface="Arial" panose="020B0604020202020204" pitchFamily="34" charset="0"/>
              </a:rPr>
              <a:t>tanulhat.</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384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3996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Determinisztikus volt a kapcsolat</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 szenzoros értékek és a célváltozó között. Ez azt jelenti, hogy a célváltozó és a szenzoros adatok között teljesen egyértelmű megfeleltetés van.</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89252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200740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Viszont ezt a determinisztikus kapcsolatot menet közben egy másik determinisztikus kapcsolatra cserélem</a:t>
            </a:r>
            <a:br>
              <a:rPr lang="hu-HU" sz="34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  </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 Ezzel vizsgálom azt, hogy az algoritmus, hogyan és milyen gyorsan képes követni a változást.</a:t>
            </a:r>
            <a:endParaRPr lang="hu-HU" sz="4800" dirty="0">
              <a:solidFill>
                <a:schemeClr val="tx1"/>
              </a:solidFill>
              <a:latin typeface="Georgia" panose="02040502050405020303" pitchFamily="18" charset="0"/>
              <a:cs typeface="Calibri Light" panose="020F0302020204030204" pitchFamily="34" charset="0"/>
            </a:endParaRPr>
          </a:p>
        </p:txBody>
      </p:sp>
      <p:sp>
        <p:nvSpPr>
          <p:cNvPr id="2" name="Téglalap 1">
            <a:extLst>
              <a:ext uri="{FF2B5EF4-FFF2-40B4-BE49-F238E27FC236}">
                <a16:creationId xmlns:a16="http://schemas.microsoft.com/office/drawing/2014/main" id="{F67D3BC5-ECF9-42D8-BB1B-875CDB0E5913}"/>
              </a:ext>
            </a:extLst>
          </p:cNvPr>
          <p:cNvSpPr/>
          <p:nvPr/>
        </p:nvSpPr>
        <p:spPr>
          <a:xfrm>
            <a:off x="2478157" y="1329010"/>
            <a:ext cx="940904" cy="2686399"/>
          </a:xfrm>
          <a:custGeom>
            <a:avLst/>
            <a:gdLst>
              <a:gd name="connsiteX0" fmla="*/ 0 w 940904"/>
              <a:gd name="connsiteY0" fmla="*/ 0 h 2686399"/>
              <a:gd name="connsiteX1" fmla="*/ 461043 w 940904"/>
              <a:gd name="connsiteY1" fmla="*/ 0 h 2686399"/>
              <a:gd name="connsiteX2" fmla="*/ 940904 w 940904"/>
              <a:gd name="connsiteY2" fmla="*/ 0 h 2686399"/>
              <a:gd name="connsiteX3" fmla="*/ 940904 w 940904"/>
              <a:gd name="connsiteY3" fmla="*/ 591008 h 2686399"/>
              <a:gd name="connsiteX4" fmla="*/ 940904 w 940904"/>
              <a:gd name="connsiteY4" fmla="*/ 1128288 h 2686399"/>
              <a:gd name="connsiteX5" fmla="*/ 940904 w 940904"/>
              <a:gd name="connsiteY5" fmla="*/ 1611839 h 2686399"/>
              <a:gd name="connsiteX6" fmla="*/ 940904 w 940904"/>
              <a:gd name="connsiteY6" fmla="*/ 2095391 h 2686399"/>
              <a:gd name="connsiteX7" fmla="*/ 940904 w 940904"/>
              <a:gd name="connsiteY7" fmla="*/ 2686399 h 2686399"/>
              <a:gd name="connsiteX8" fmla="*/ 470452 w 940904"/>
              <a:gd name="connsiteY8" fmla="*/ 2686399 h 2686399"/>
              <a:gd name="connsiteX9" fmla="*/ 0 w 940904"/>
              <a:gd name="connsiteY9" fmla="*/ 2686399 h 2686399"/>
              <a:gd name="connsiteX10" fmla="*/ 0 w 940904"/>
              <a:gd name="connsiteY10" fmla="*/ 2149119 h 2686399"/>
              <a:gd name="connsiteX11" fmla="*/ 0 w 940904"/>
              <a:gd name="connsiteY11" fmla="*/ 1638703 h 2686399"/>
              <a:gd name="connsiteX12" fmla="*/ 0 w 940904"/>
              <a:gd name="connsiteY12" fmla="*/ 1074560 h 2686399"/>
              <a:gd name="connsiteX13" fmla="*/ 0 w 940904"/>
              <a:gd name="connsiteY13" fmla="*/ 564144 h 2686399"/>
              <a:gd name="connsiteX14" fmla="*/ 0 w 940904"/>
              <a:gd name="connsiteY14" fmla="*/ 0 h 268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0904" h="2686399" extrusionOk="0">
                <a:moveTo>
                  <a:pt x="0" y="0"/>
                </a:moveTo>
                <a:cubicBezTo>
                  <a:pt x="111162" y="-27665"/>
                  <a:pt x="303904" y="34820"/>
                  <a:pt x="461043" y="0"/>
                </a:cubicBezTo>
                <a:cubicBezTo>
                  <a:pt x="618182" y="-34820"/>
                  <a:pt x="773440" y="7639"/>
                  <a:pt x="940904" y="0"/>
                </a:cubicBezTo>
                <a:cubicBezTo>
                  <a:pt x="966838" y="173349"/>
                  <a:pt x="910896" y="433997"/>
                  <a:pt x="940904" y="591008"/>
                </a:cubicBezTo>
                <a:cubicBezTo>
                  <a:pt x="970912" y="748019"/>
                  <a:pt x="889682" y="946033"/>
                  <a:pt x="940904" y="1128288"/>
                </a:cubicBezTo>
                <a:cubicBezTo>
                  <a:pt x="992126" y="1310543"/>
                  <a:pt x="897145" y="1434369"/>
                  <a:pt x="940904" y="1611839"/>
                </a:cubicBezTo>
                <a:cubicBezTo>
                  <a:pt x="984663" y="1789309"/>
                  <a:pt x="921204" y="1930377"/>
                  <a:pt x="940904" y="2095391"/>
                </a:cubicBezTo>
                <a:cubicBezTo>
                  <a:pt x="960604" y="2260405"/>
                  <a:pt x="921501" y="2516233"/>
                  <a:pt x="940904" y="2686399"/>
                </a:cubicBezTo>
                <a:cubicBezTo>
                  <a:pt x="800194" y="2694009"/>
                  <a:pt x="637253" y="2639828"/>
                  <a:pt x="470452" y="2686399"/>
                </a:cubicBezTo>
                <a:cubicBezTo>
                  <a:pt x="303651" y="2732970"/>
                  <a:pt x="168481" y="2659926"/>
                  <a:pt x="0" y="2686399"/>
                </a:cubicBezTo>
                <a:cubicBezTo>
                  <a:pt x="-26981" y="2485194"/>
                  <a:pt x="52743" y="2403103"/>
                  <a:pt x="0" y="2149119"/>
                </a:cubicBezTo>
                <a:cubicBezTo>
                  <a:pt x="-52743" y="1895135"/>
                  <a:pt x="55970" y="1890256"/>
                  <a:pt x="0" y="1638703"/>
                </a:cubicBezTo>
                <a:cubicBezTo>
                  <a:pt x="-55970" y="1387150"/>
                  <a:pt x="13917" y="1307505"/>
                  <a:pt x="0" y="1074560"/>
                </a:cubicBezTo>
                <a:cubicBezTo>
                  <a:pt x="-13917" y="841615"/>
                  <a:pt x="15372" y="787508"/>
                  <a:pt x="0" y="564144"/>
                </a:cubicBezTo>
                <a:cubicBezTo>
                  <a:pt x="-15372" y="340780"/>
                  <a:pt x="51774" y="146109"/>
                  <a:pt x="0" y="0"/>
                </a:cubicBezTo>
                <a:close/>
              </a:path>
            </a:pathLst>
          </a:custGeom>
          <a:noFill/>
          <a:ln>
            <a:solidFill>
              <a:schemeClr val="tx1">
                <a:lumMod val="75000"/>
                <a:lumOff val="25000"/>
              </a:schemeClr>
            </a:solidFill>
            <a:prstDash val="lgDash"/>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4" name="Egyenes összekötő 3">
            <a:extLst>
              <a:ext uri="{FF2B5EF4-FFF2-40B4-BE49-F238E27FC236}">
                <a16:creationId xmlns:a16="http://schemas.microsoft.com/office/drawing/2014/main" id="{D705C1D2-77F8-4551-A0BD-59386230B95D}"/>
              </a:ext>
            </a:extLst>
          </p:cNvPr>
          <p:cNvCxnSpPr/>
          <p:nvPr/>
        </p:nvCxnSpPr>
        <p:spPr>
          <a:xfrm>
            <a:off x="2955631" y="885371"/>
            <a:ext cx="0" cy="3425372"/>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Szöveg helye 14">
            <a:extLst>
              <a:ext uri="{FF2B5EF4-FFF2-40B4-BE49-F238E27FC236}">
                <a16:creationId xmlns:a16="http://schemas.microsoft.com/office/drawing/2014/main" id="{CF75C4C8-026D-4249-B15B-FC453B3D6DC7}"/>
              </a:ext>
            </a:extLst>
          </p:cNvPr>
          <p:cNvSpPr txBox="1">
            <a:spLocks/>
          </p:cNvSpPr>
          <p:nvPr/>
        </p:nvSpPr>
        <p:spPr>
          <a:xfrm>
            <a:off x="1445449" y="3951870"/>
            <a:ext cx="3450182"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történ egy </a:t>
            </a:r>
            <a:r>
              <a:rPr lang="hu-HU" sz="2000" dirty="0" err="1">
                <a:solidFill>
                  <a:schemeClr val="tx1"/>
                </a:solidFill>
                <a:latin typeface="Georgia" panose="02040502050405020303" pitchFamily="18" charset="0"/>
                <a:cs typeface="Calibri Light" panose="020F0302020204030204" pitchFamily="34" charset="0"/>
              </a:rPr>
              <a:t>Concept</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Drift</a:t>
            </a:r>
            <a:endParaRPr lang="hu-HU" sz="20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ECF8694A-11ED-467A-8D2C-A4099FCBAA93}"/>
              </a:ext>
            </a:extLst>
          </p:cNvPr>
          <p:cNvSpPr txBox="1">
            <a:spLocks/>
          </p:cNvSpPr>
          <p:nvPr/>
        </p:nvSpPr>
        <p:spPr>
          <a:xfrm>
            <a:off x="1240730" y="223106"/>
            <a:ext cx="3450182"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Calibri Light" panose="020F0302020204030204" pitchFamily="34" charset="0"/>
              </a:rPr>
              <a:t>Egészen</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pontosan itt.</a:t>
            </a:r>
          </a:p>
        </p:txBody>
      </p:sp>
    </p:spTree>
    <p:extLst>
      <p:ext uri="{BB962C8B-B14F-4D97-AF65-F5344CB8AC3E}">
        <p14:creationId xmlns:p14="http://schemas.microsoft.com/office/powerpoint/2010/main" val="134911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200740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 lila vonal a „nyomvonal” amit „húzott maga után”, vagy bejárt, miközben próbálta magát a legközelebb tartani a zöld vonalhoz.</a:t>
            </a:r>
            <a:endParaRPr lang="hu-HU" sz="4800" dirty="0">
              <a:solidFill>
                <a:schemeClr val="tx1"/>
              </a:solidFill>
              <a:latin typeface="Georgia" panose="02040502050405020303" pitchFamily="18" charset="0"/>
              <a:cs typeface="Calibri Light" panose="020F0302020204030204" pitchFamily="34" charset="0"/>
            </a:endParaRPr>
          </a:p>
        </p:txBody>
      </p:sp>
      <p:sp>
        <p:nvSpPr>
          <p:cNvPr id="13" name="Szöveg helye 14">
            <a:extLst>
              <a:ext uri="{FF2B5EF4-FFF2-40B4-BE49-F238E27FC236}">
                <a16:creationId xmlns:a16="http://schemas.microsoft.com/office/drawing/2014/main" id="{D137027B-E25B-4A4F-B179-A4EB6F7BEA5B}"/>
              </a:ext>
            </a:extLst>
          </p:cNvPr>
          <p:cNvSpPr txBox="1">
            <a:spLocks/>
          </p:cNvSpPr>
          <p:nvPr/>
        </p:nvSpPr>
        <p:spPr>
          <a:xfrm>
            <a:off x="6212013" y="654651"/>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 vertikális vonalak a „faltól” mért távolságot reprezentálják. Hosszukat felfoghatjuk úgy is mint a szenzorból érkező adatok.</a:t>
            </a:r>
          </a:p>
        </p:txBody>
      </p:sp>
      <p:sp>
        <p:nvSpPr>
          <p:cNvPr id="15" name="Szöveg helye 14">
            <a:extLst>
              <a:ext uri="{FF2B5EF4-FFF2-40B4-BE49-F238E27FC236}">
                <a16:creationId xmlns:a16="http://schemas.microsoft.com/office/drawing/2014/main" id="{FC4448C5-1868-4500-92E8-113C25D89667}"/>
              </a:ext>
            </a:extLst>
          </p:cNvPr>
          <p:cNvSpPr txBox="1">
            <a:spLocks/>
          </p:cNvSpPr>
          <p:nvPr/>
        </p:nvSpPr>
        <p:spPr>
          <a:xfrm>
            <a:off x="6212013" y="1658316"/>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Attól függően, hogy milyen messze vagyunk az egyik vagy a másik „faltól” ezek az értékek dinamikusan változnak, ahogy változik a mi pozíciónk is.</a:t>
            </a:r>
          </a:p>
        </p:txBody>
      </p:sp>
      <p:sp>
        <p:nvSpPr>
          <p:cNvPr id="16" name="Szöveg helye 14">
            <a:extLst>
              <a:ext uri="{FF2B5EF4-FFF2-40B4-BE49-F238E27FC236}">
                <a16:creationId xmlns:a16="http://schemas.microsoft.com/office/drawing/2014/main" id="{0B1C7D6A-9629-4166-AB6F-28D0AC80CDDC}"/>
              </a:ext>
            </a:extLst>
          </p:cNvPr>
          <p:cNvSpPr txBox="1">
            <a:spLocks/>
          </p:cNvSpPr>
          <p:nvPr/>
        </p:nvSpPr>
        <p:spPr>
          <a:xfrm>
            <a:off x="6212013" y="2968451"/>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 feladatban a két szenzor értéke alapján teljesen egyértelműen meg tudjuk mondani, hogy milyen messze vagyunk a zöld vonaltól. Sőt igazából csak az egyik vagy csak a másik alapján is.</a:t>
            </a:r>
          </a:p>
        </p:txBody>
      </p:sp>
    </p:spTree>
    <p:extLst>
      <p:ext uri="{BB962C8B-B14F-4D97-AF65-F5344CB8AC3E}">
        <p14:creationId xmlns:p14="http://schemas.microsoft.com/office/powerpoint/2010/main" val="76251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a:extLst>
              <a:ext uri="{FF2B5EF4-FFF2-40B4-BE49-F238E27FC236}">
                <a16:creationId xmlns:a16="http://schemas.microsoft.com/office/drawing/2014/main" id="{C96CB0D4-B2F0-407D-80C7-394A68774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96490"/>
            <a:ext cx="12192000" cy="2661510"/>
          </a:xfrm>
          <a:prstGeom prst="rect">
            <a:avLst/>
          </a:prstGeom>
        </p:spPr>
      </p:pic>
      <p:pic>
        <p:nvPicPr>
          <p:cNvPr id="3" name="Kép 2" descr="A képen kültéri, csoport, személyek látható&#10;&#10;Automatikusan generált leírás">
            <a:extLst>
              <a:ext uri="{FF2B5EF4-FFF2-40B4-BE49-F238E27FC236}">
                <a16:creationId xmlns:a16="http://schemas.microsoft.com/office/drawing/2014/main" id="{7A958C21-A969-4636-9AEB-526440345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4853920"/>
          </a:xfrm>
          <a:prstGeom prst="rect">
            <a:avLst/>
          </a:prstGeom>
        </p:spPr>
      </p:pic>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1100945" y="4674704"/>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3400" dirty="0">
                <a:solidFill>
                  <a:schemeClr val="tx1"/>
                </a:solidFill>
                <a:latin typeface="Georgia" panose="02040502050405020303" pitchFamily="18" charset="0"/>
                <a:cs typeface="Arial" panose="020B0604020202020204" pitchFamily="34" charset="0"/>
              </a:rPr>
              <a:t>Alatt azt értem, hogy </a:t>
            </a:r>
            <a:r>
              <a:rPr lang="hu-HU" dirty="0">
                <a:solidFill>
                  <a:schemeClr val="tx1"/>
                </a:solidFill>
                <a:latin typeface="Arial" panose="020B0604020202020204" pitchFamily="34" charset="0"/>
                <a:cs typeface="Arial" panose="020B0604020202020204" pitchFamily="34" charset="0"/>
              </a:rPr>
              <a:t>…ha megnézzük, hogy menet közben hogy alakult a neurális háló tanulási görbéje, amely alapján az egész vezérlés történ akkor azt látjuk, </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hogy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után leromlott. Ez az amit az alsó ábrán az emelkedés jelez.</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Utána viszont szépen sikerült úgy módosítania a súlyokat, hogy megtanulta</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az új koncepciót  </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362783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31682</TotalTime>
  <Words>4984</Words>
  <Application>Microsoft Office PowerPoint</Application>
  <PresentationFormat>Szélesvásznú</PresentationFormat>
  <Paragraphs>404</Paragraphs>
  <Slides>58</Slides>
  <Notes>57</Notes>
  <HiddenSlides>0</HiddenSlides>
  <MMClips>1</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58</vt:i4>
      </vt:variant>
    </vt:vector>
  </HeadingPairs>
  <TitlesOfParts>
    <vt:vector size="64" baseType="lpstr">
      <vt:lpstr>Arial</vt:lpstr>
      <vt:lpstr>Calibri</vt:lpstr>
      <vt:lpstr>Georgia</vt:lpstr>
      <vt:lpstr>Times New Roman</vt:lpstr>
      <vt:lpstr>Verdana</vt:lpstr>
      <vt:lpstr>Office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Pintye István</cp:lastModifiedBy>
  <cp:revision>1741</cp:revision>
  <dcterms:created xsi:type="dcterms:W3CDTF">2019-06-15T13:08:53Z</dcterms:created>
  <dcterms:modified xsi:type="dcterms:W3CDTF">2022-03-29T12:14:46Z</dcterms:modified>
</cp:coreProperties>
</file>